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22.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notesSlides/notesSlide23.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notesSlides/notesSlide26.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27.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30.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31.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2.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notesSlides/notesSlide33.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34.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35.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36.xml" ContentType="application/vnd.openxmlformats-officedocument.presentationml.notesSlide+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35" r:id="rId1"/>
  </p:sldMasterIdLst>
  <p:notesMasterIdLst>
    <p:notesMasterId r:id="rId78"/>
  </p:notesMasterIdLst>
  <p:handoutMasterIdLst>
    <p:handoutMasterId r:id="rId79"/>
  </p:handoutMasterIdLst>
  <p:sldIdLst>
    <p:sldId id="326" r:id="rId2"/>
    <p:sldId id="335" r:id="rId3"/>
    <p:sldId id="257" r:id="rId4"/>
    <p:sldId id="303" r:id="rId5"/>
    <p:sldId id="263" r:id="rId6"/>
    <p:sldId id="388" r:id="rId7"/>
    <p:sldId id="330" r:id="rId8"/>
    <p:sldId id="351" r:id="rId9"/>
    <p:sldId id="352" r:id="rId10"/>
    <p:sldId id="458" r:id="rId11"/>
    <p:sldId id="459" r:id="rId12"/>
    <p:sldId id="460" r:id="rId13"/>
    <p:sldId id="493" r:id="rId14"/>
    <p:sldId id="387" r:id="rId15"/>
    <p:sldId id="331" r:id="rId16"/>
    <p:sldId id="267" r:id="rId17"/>
    <p:sldId id="332" r:id="rId18"/>
    <p:sldId id="336" r:id="rId19"/>
    <p:sldId id="281" r:id="rId20"/>
    <p:sldId id="414" r:id="rId21"/>
    <p:sldId id="273" r:id="rId22"/>
    <p:sldId id="538" r:id="rId23"/>
    <p:sldId id="539" r:id="rId24"/>
    <p:sldId id="540" r:id="rId25"/>
    <p:sldId id="512" r:id="rId26"/>
    <p:sldId id="513" r:id="rId27"/>
    <p:sldId id="514" r:id="rId28"/>
    <p:sldId id="515" r:id="rId29"/>
    <p:sldId id="291" r:id="rId30"/>
    <p:sldId id="320" r:id="rId31"/>
    <p:sldId id="322" r:id="rId32"/>
    <p:sldId id="324" r:id="rId33"/>
    <p:sldId id="345" r:id="rId34"/>
    <p:sldId id="541" r:id="rId35"/>
    <p:sldId id="543" r:id="rId36"/>
    <p:sldId id="542" r:id="rId37"/>
    <p:sldId id="544" r:id="rId38"/>
    <p:sldId id="545" r:id="rId39"/>
    <p:sldId id="546" r:id="rId40"/>
    <p:sldId id="547" r:id="rId41"/>
    <p:sldId id="347" r:id="rId42"/>
    <p:sldId id="477" r:id="rId43"/>
    <p:sldId id="276" r:id="rId44"/>
    <p:sldId id="282" r:id="rId45"/>
    <p:sldId id="531" r:id="rId46"/>
    <p:sldId id="480" r:id="rId47"/>
    <p:sldId id="487" r:id="rId48"/>
    <p:sldId id="408" r:id="rId49"/>
    <p:sldId id="489" r:id="rId50"/>
    <p:sldId id="454" r:id="rId51"/>
    <p:sldId id="482" r:id="rId52"/>
    <p:sldId id="530" r:id="rId53"/>
    <p:sldId id="516" r:id="rId54"/>
    <p:sldId id="517" r:id="rId55"/>
    <p:sldId id="523" r:id="rId56"/>
    <p:sldId id="524" r:id="rId57"/>
    <p:sldId id="536" r:id="rId58"/>
    <p:sldId id="537" r:id="rId59"/>
    <p:sldId id="525" r:id="rId60"/>
    <p:sldId id="492" r:id="rId61"/>
    <p:sldId id="472" r:id="rId62"/>
    <p:sldId id="283" r:id="rId63"/>
    <p:sldId id="447" r:id="rId64"/>
    <p:sldId id="481" r:id="rId65"/>
    <p:sldId id="484" r:id="rId66"/>
    <p:sldId id="502" r:id="rId67"/>
    <p:sldId id="503" r:id="rId68"/>
    <p:sldId id="504" r:id="rId69"/>
    <p:sldId id="505" r:id="rId70"/>
    <p:sldId id="506" r:id="rId71"/>
    <p:sldId id="451" r:id="rId72"/>
    <p:sldId id="490" r:id="rId73"/>
    <p:sldId id="486" r:id="rId74"/>
    <p:sldId id="534" r:id="rId75"/>
    <p:sldId id="491" r:id="rId76"/>
    <p:sldId id="497" r:id="rId77"/>
  </p:sldIdLst>
  <p:sldSz cx="12192000" cy="6858000"/>
  <p:notesSz cx="6858000" cy="91440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5C84E40C-89E4-4185-AFFD-E5FDE69B315E}">
          <p14:sldIdLst>
            <p14:sldId id="326"/>
            <p14:sldId id="335"/>
            <p14:sldId id="257"/>
            <p14:sldId id="303"/>
            <p14:sldId id="263"/>
            <p14:sldId id="388"/>
          </p14:sldIdLst>
        </p14:section>
        <p14:section name="Mechanical" id="{4283EDF9-FD75-4D2A-A93D-68E23B29D4BF}">
          <p14:sldIdLst>
            <p14:sldId id="330"/>
            <p14:sldId id="351"/>
            <p14:sldId id="352"/>
            <p14:sldId id="458"/>
            <p14:sldId id="459"/>
            <p14:sldId id="460"/>
            <p14:sldId id="493"/>
            <p14:sldId id="387"/>
          </p14:sldIdLst>
        </p14:section>
        <p14:section name="Hydraulic Conventional Design" id="{315D5B96-FCA7-4CAB-9FB6-D4A4BA210DB8}">
          <p14:sldIdLst>
            <p14:sldId id="331"/>
            <p14:sldId id="267"/>
            <p14:sldId id="332"/>
            <p14:sldId id="336"/>
            <p14:sldId id="281"/>
            <p14:sldId id="414"/>
          </p14:sldIdLst>
        </p14:section>
        <p14:section name="Fractals" id="{7319211E-4114-4BAC-A65E-550E09CD720A}">
          <p14:sldIdLst>
            <p14:sldId id="273"/>
            <p14:sldId id="538"/>
            <p14:sldId id="539"/>
            <p14:sldId id="540"/>
            <p14:sldId id="512"/>
            <p14:sldId id="513"/>
            <p14:sldId id="514"/>
            <p14:sldId id="515"/>
            <p14:sldId id="291"/>
            <p14:sldId id="320"/>
            <p14:sldId id="322"/>
            <p14:sldId id="324"/>
            <p14:sldId id="345"/>
            <p14:sldId id="541"/>
            <p14:sldId id="543"/>
            <p14:sldId id="542"/>
            <p14:sldId id="544"/>
            <p14:sldId id="545"/>
            <p14:sldId id="546"/>
            <p14:sldId id="547"/>
            <p14:sldId id="347"/>
            <p14:sldId id="477"/>
            <p14:sldId id="276"/>
          </p14:sldIdLst>
        </p14:section>
        <p14:section name="Collisions" id="{454D7892-67ED-4F89-A10A-B8B8BBF63EB7}">
          <p14:sldIdLst>
            <p14:sldId id="282"/>
            <p14:sldId id="531"/>
            <p14:sldId id="480"/>
            <p14:sldId id="487"/>
            <p14:sldId id="408"/>
            <p14:sldId id="489"/>
            <p14:sldId id="454"/>
            <p14:sldId id="482"/>
            <p14:sldId id="530"/>
            <p14:sldId id="516"/>
            <p14:sldId id="517"/>
            <p14:sldId id="523"/>
            <p14:sldId id="524"/>
            <p14:sldId id="536"/>
            <p14:sldId id="537"/>
            <p14:sldId id="525"/>
            <p14:sldId id="492"/>
            <p14:sldId id="472"/>
          </p14:sldIdLst>
        </p14:section>
        <p14:section name="Summary" id="{4745C16D-C5E1-4967-B247-65FE2AC58B7E}">
          <p14:sldIdLst>
            <p14:sldId id="283"/>
            <p14:sldId id="447"/>
          </p14:sldIdLst>
        </p14:section>
        <p14:section name="Surface coverage" id="{7B1286C4-EBC6-4671-989E-A3F97FC040C4}">
          <p14:sldIdLst>
            <p14:sldId id="481"/>
            <p14:sldId id="484"/>
            <p14:sldId id="502"/>
            <p14:sldId id="503"/>
            <p14:sldId id="504"/>
            <p14:sldId id="505"/>
            <p14:sldId id="506"/>
            <p14:sldId id="451"/>
            <p14:sldId id="490"/>
            <p14:sldId id="486"/>
            <p14:sldId id="534"/>
            <p14:sldId id="491"/>
            <p14:sldId id="49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10"/>
    <a:srgbClr val="C0BFFF"/>
    <a:srgbClr val="009900"/>
    <a:srgbClr val="FF00FF"/>
    <a:srgbClr val="B9E8FF"/>
    <a:srgbClr val="F14343"/>
    <a:srgbClr val="6BFDD7"/>
    <a:srgbClr val="6AFE98"/>
    <a:srgbClr val="6AFE78"/>
    <a:srgbClr val="6AFE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46" autoAdjust="0"/>
    <p:restoredTop sz="89206" autoAdjust="0"/>
  </p:normalViewPr>
  <p:slideViewPr>
    <p:cSldViewPr snapToGrid="0">
      <p:cViewPr varScale="1">
        <p:scale>
          <a:sx n="85" d="100"/>
          <a:sy n="85" d="100"/>
        </p:scale>
        <p:origin x="102" y="696"/>
      </p:cViewPr>
      <p:guideLst>
        <p:guide orient="horz" pos="2160"/>
        <p:guide pos="2880"/>
      </p:guideLst>
    </p:cSldViewPr>
  </p:slideViewPr>
  <p:outlineViewPr>
    <p:cViewPr>
      <p:scale>
        <a:sx n="33" d="100"/>
        <a:sy n="33" d="100"/>
      </p:scale>
      <p:origin x="0" y="64458"/>
    </p:cViewPr>
  </p:outlineViewPr>
  <p:notesTextViewPr>
    <p:cViewPr>
      <p:scale>
        <a:sx n="3" d="2"/>
        <a:sy n="3" d="2"/>
      </p:scale>
      <p:origin x="0" y="0"/>
    </p:cViewPr>
  </p:notesTextViewPr>
  <p:sorterViewPr>
    <p:cViewPr varScale="1">
      <p:scale>
        <a:sx n="1" d="1"/>
        <a:sy n="1" d="1"/>
      </p:scale>
      <p:origin x="0" y="-13920"/>
    </p:cViewPr>
  </p:sorterViewPr>
  <p:notesViewPr>
    <p:cSldViewPr snapToGrid="0">
      <p:cViewPr varScale="1">
        <p:scale>
          <a:sx n="102" d="100"/>
          <a:sy n="102" d="100"/>
        </p:scale>
        <p:origin x="-347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s-HN"/>
          </a:p>
        </p:txBody>
      </p:sp>
      <p:sp>
        <p:nvSpPr>
          <p:cNvPr id="3174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fld id="{40487D26-2F69-4E7E-8B30-658E0D4AE69A}" type="datetime1">
              <a:rPr lang="es-HN" smtClean="0"/>
              <a:pPr/>
              <a:t>24/10/2020</a:t>
            </a:fld>
            <a:endParaRPr lang="es-HN" dirty="0"/>
          </a:p>
        </p:txBody>
      </p:sp>
      <p:sp>
        <p:nvSpPr>
          <p:cNvPr id="31748" name="Rectangle 4"/>
          <p:cNvSpPr>
            <a:spLocks noGrp="1" noChangeArrowheads="1"/>
          </p:cNvSpPr>
          <p:nvPr>
            <p:ph type="ftr" sz="quarter" idx="2"/>
          </p:nvPr>
        </p:nvSpPr>
        <p:spPr bwMode="auto">
          <a:xfrm>
            <a:off x="0" y="8685213"/>
            <a:ext cx="450342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r>
              <a:rPr lang="en-US" dirty="0"/>
              <a:t>CEE 4540: Sustainable Municipal Drinking Water Treatment</a:t>
            </a:r>
          </a:p>
          <a:p>
            <a:r>
              <a:rPr lang="en-US" dirty="0"/>
              <a:t>Monroe Weber-Shirk</a:t>
            </a:r>
          </a:p>
        </p:txBody>
      </p:sp>
      <p:sp>
        <p:nvSpPr>
          <p:cNvPr id="3174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8E11505A-EAB7-43DA-8420-0B203B5F2757}" type="slidenum">
              <a:rPr lang="es-HN"/>
              <a:pPr/>
              <a:t>‹#›</a:t>
            </a:fld>
            <a:endParaRPr lang="es-HN"/>
          </a:p>
        </p:txBody>
      </p:sp>
    </p:spTree>
    <p:extLst>
      <p:ext uri="{BB962C8B-B14F-4D97-AF65-F5344CB8AC3E}">
        <p14:creationId xmlns:p14="http://schemas.microsoft.com/office/powerpoint/2010/main" val="3938938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endParaRPr lang="en-US"/>
          </a:p>
        </p:txBody>
      </p:sp>
      <p:sp>
        <p:nvSpPr>
          <p:cNvPr id="2457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endParaRPr lang="en-US"/>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2458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58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endParaRPr lang="en-US"/>
          </a:p>
        </p:txBody>
      </p:sp>
      <p:sp>
        <p:nvSpPr>
          <p:cNvPr id="2458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charset="0"/>
              </a:defRPr>
            </a:lvl1pPr>
          </a:lstStyle>
          <a:p>
            <a:fld id="{95044064-64A6-40ED-97A8-B308457DE91E}" type="slidenum">
              <a:rPr lang="en-US"/>
              <a:pPr/>
              <a:t>‹#›</a:t>
            </a:fld>
            <a:endParaRPr lang="en-US"/>
          </a:p>
        </p:txBody>
      </p:sp>
    </p:spTree>
    <p:extLst>
      <p:ext uri="{BB962C8B-B14F-4D97-AF65-F5344CB8AC3E}">
        <p14:creationId xmlns:p14="http://schemas.microsoft.com/office/powerpoint/2010/main" val="238454582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p:spPr>
        <p:txBody>
          <a:bodyPr/>
          <a:lstStyle/>
          <a:p>
            <a:fld id="{C8DE6C9F-48AD-4743-9CB5-D6A098EDE630}" type="slidenum">
              <a:rPr lang="en-US" smtClean="0"/>
              <a:pPr/>
              <a:t>1</a:t>
            </a:fld>
            <a:endParaRPr lang="en-US" dirty="0"/>
          </a:p>
        </p:txBody>
      </p:sp>
      <p:sp>
        <p:nvSpPr>
          <p:cNvPr id="149507" name="Rectangle 2"/>
          <p:cNvSpPr>
            <a:spLocks noGrp="1" noRot="1" noChangeAspect="1" noChangeArrowheads="1" noTextEdit="1"/>
          </p:cNvSpPr>
          <p:nvPr>
            <p:ph type="sldImg"/>
          </p:nvPr>
        </p:nvSpPr>
        <p:spPr>
          <a:xfrm>
            <a:off x="381000" y="685800"/>
            <a:ext cx="6096000" cy="3429000"/>
          </a:xfrm>
          <a:ln/>
        </p:spPr>
      </p:sp>
      <p:sp>
        <p:nvSpPr>
          <p:cNvPr id="149508"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E1E635F8-C2C6-448C-951F-4AC20941EEFC}" type="slidenum">
              <a:rPr lang="en-US" smtClean="0"/>
              <a:pPr/>
              <a:t>17</a:t>
            </a:fld>
            <a:endParaRPr lang="en-US"/>
          </a:p>
        </p:txBody>
      </p:sp>
      <p:sp>
        <p:nvSpPr>
          <p:cNvPr id="157699" name="Rectangle 2"/>
          <p:cNvSpPr>
            <a:spLocks noGrp="1" noRot="1" noChangeAspect="1" noChangeArrowheads="1" noTextEdit="1"/>
          </p:cNvSpPr>
          <p:nvPr>
            <p:ph type="sldImg"/>
          </p:nvPr>
        </p:nvSpPr>
        <p:spPr>
          <a:xfrm>
            <a:off x="382588" y="685800"/>
            <a:ext cx="6094412" cy="3429000"/>
          </a:xfrm>
          <a:ln/>
        </p:spPr>
      </p:sp>
      <p:sp>
        <p:nvSpPr>
          <p:cNvPr id="157700"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A6BA4209-00A1-4FEE-A7F3-2B7A9009C851}" type="slidenum">
              <a:rPr lang="en-US" smtClean="0"/>
              <a:pPr/>
              <a:t>18</a:t>
            </a:fld>
            <a:endParaRPr lang="en-US"/>
          </a:p>
        </p:txBody>
      </p:sp>
      <p:sp>
        <p:nvSpPr>
          <p:cNvPr id="155651" name="Rectangle 2"/>
          <p:cNvSpPr>
            <a:spLocks noGrp="1" noRot="1" noChangeAspect="1" noChangeArrowheads="1" noTextEdit="1"/>
          </p:cNvSpPr>
          <p:nvPr>
            <p:ph type="sldImg"/>
          </p:nvPr>
        </p:nvSpPr>
        <p:spPr>
          <a:xfrm>
            <a:off x="382588" y="685800"/>
            <a:ext cx="6094412" cy="3429000"/>
          </a:xfrm>
          <a:ln/>
        </p:spPr>
      </p:sp>
      <p:sp>
        <p:nvSpPr>
          <p:cNvPr id="155652" name="Rectangle 3"/>
          <p:cNvSpPr>
            <a:spLocks noGrp="1" noChangeArrowheads="1"/>
          </p:cNvSpPr>
          <p:nvPr>
            <p:ph type="body" idx="1"/>
          </p:nvPr>
        </p:nvSpPr>
        <p:spPr>
          <a:noFill/>
          <a:ln/>
        </p:spPr>
        <p:txBody>
          <a:bodyPr/>
          <a:lstStyle/>
          <a:p>
            <a:pPr eaLnBrk="1" hangingPunct="1"/>
            <a:r>
              <a:rPr lang="en-US" dirty="0"/>
              <a:t>The velocity might be related</a:t>
            </a:r>
            <a:r>
              <a:rPr lang="en-US" baseline="0" dirty="0"/>
              <a:t> to creating collisions between particles or preventing breakup of flocs from too much shear. In any case, velocity is not the right parameter because it isn’t dimensionless and thus it might not scale properly across a wide range of plant flow rates.</a:t>
            </a:r>
          </a:p>
          <a:p>
            <a:pPr eaLnBrk="1" hangingPunct="1"/>
            <a:endParaRPr lang="en-US" baseline="0" dirty="0"/>
          </a:p>
          <a:p>
            <a:pPr eaLnBrk="1" hangingPunct="1"/>
            <a:r>
              <a:rPr lang="en-US" baseline="0" dirty="0"/>
              <a:t>Surface Water Treatment for Communities in Developing Countries, (1984) by Christopher R. Schulz and Daniel A. </a:t>
            </a:r>
            <a:r>
              <a:rPr lang="en-US" baseline="0" dirty="0" err="1"/>
              <a:t>Okun</a:t>
            </a:r>
            <a:r>
              <a:rPr lang="en-US" baseline="0" dirty="0"/>
              <a:t>. Intermediate Technology Publications</a:t>
            </a:r>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44CDD1-8106-434A-B55A-87FF12D28777}" type="slidenum">
              <a:rPr lang="en-US"/>
              <a:pPr/>
              <a:t>19</a:t>
            </a:fld>
            <a:endParaRPr lang="en-US"/>
          </a:p>
        </p:txBody>
      </p:sp>
      <p:sp>
        <p:nvSpPr>
          <p:cNvPr id="93186" name="Rectangle 2"/>
          <p:cNvSpPr>
            <a:spLocks noGrp="1" noRot="1" noChangeAspect="1" noChangeArrowheads="1" noTextEdit="1"/>
          </p:cNvSpPr>
          <p:nvPr>
            <p:ph type="sldImg"/>
          </p:nvPr>
        </p:nvSpPr>
        <p:spPr>
          <a:xfrm>
            <a:off x="381000" y="685800"/>
            <a:ext cx="6096000" cy="3429000"/>
          </a:xfrm>
          <a:ln/>
        </p:spPr>
      </p:sp>
      <p:sp>
        <p:nvSpPr>
          <p:cNvPr id="9318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80ADC4-3E1B-4D57-952F-19BEC3B4AB81}" type="slidenum">
              <a:rPr lang="en-US"/>
              <a:pPr/>
              <a:t>21</a:t>
            </a:fld>
            <a:endParaRPr lang="en-US"/>
          </a:p>
        </p:txBody>
      </p:sp>
      <p:sp>
        <p:nvSpPr>
          <p:cNvPr id="73730" name="Rectangle 2"/>
          <p:cNvSpPr>
            <a:spLocks noGrp="1" noRot="1" noChangeAspect="1" noChangeArrowheads="1" noTextEdit="1"/>
          </p:cNvSpPr>
          <p:nvPr>
            <p:ph type="sldImg"/>
          </p:nvPr>
        </p:nvSpPr>
        <p:spPr>
          <a:xfrm>
            <a:off x="381000" y="685800"/>
            <a:ext cx="6096000" cy="3429000"/>
          </a:xfrm>
          <a:ln/>
        </p:spPr>
      </p:sp>
      <p:sp>
        <p:nvSpPr>
          <p:cNvPr id="7373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haven’t</a:t>
            </a:r>
            <a:r>
              <a:rPr lang="en-US" baseline="0" dirty="0"/>
              <a:t> been able to find literature that demonstrates this effect.</a:t>
            </a:r>
          </a:p>
          <a:p>
            <a:r>
              <a:rPr lang="en-US" baseline="0" dirty="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22</a:t>
            </a:fld>
            <a:endParaRPr lang="en-US"/>
          </a:p>
        </p:txBody>
      </p:sp>
    </p:spTree>
    <p:extLst>
      <p:ext uri="{BB962C8B-B14F-4D97-AF65-F5344CB8AC3E}">
        <p14:creationId xmlns:p14="http://schemas.microsoft.com/office/powerpoint/2010/main" val="1071049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23</a:t>
            </a:fld>
            <a:endParaRPr lang="en-US"/>
          </a:p>
        </p:txBody>
      </p:sp>
    </p:spTree>
    <p:extLst>
      <p:ext uri="{BB962C8B-B14F-4D97-AF65-F5344CB8AC3E}">
        <p14:creationId xmlns:p14="http://schemas.microsoft.com/office/powerpoint/2010/main" val="960973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A3FA48-F23E-4F98-94C7-54263EE13749}" type="slidenum">
              <a:rPr lang="en-US"/>
              <a:pPr/>
              <a:t>29</a:t>
            </a:fld>
            <a:endParaRPr lang="en-US"/>
          </a:p>
        </p:txBody>
      </p:sp>
      <p:sp>
        <p:nvSpPr>
          <p:cNvPr id="114690" name="Rectangle 2"/>
          <p:cNvSpPr>
            <a:spLocks noGrp="1" noRot="1" noChangeAspect="1" noChangeArrowheads="1" noTextEdit="1"/>
          </p:cNvSpPr>
          <p:nvPr>
            <p:ph type="sldImg"/>
          </p:nvPr>
        </p:nvSpPr>
        <p:spPr>
          <a:xfrm>
            <a:off x="381000" y="685800"/>
            <a:ext cx="6096000" cy="3429000"/>
          </a:xfrm>
          <a:ln/>
        </p:spPr>
      </p:sp>
      <p:sp>
        <p:nvSpPr>
          <p:cNvPr id="1146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Water droplets coalesce and conserve volume!</a:t>
            </a:r>
          </a:p>
        </p:txBody>
      </p:sp>
      <p:sp>
        <p:nvSpPr>
          <p:cNvPr id="4" name="Slide Number Placeholder 3"/>
          <p:cNvSpPr>
            <a:spLocks noGrp="1"/>
          </p:cNvSpPr>
          <p:nvPr>
            <p:ph type="sldNum" sz="quarter" idx="10"/>
          </p:nvPr>
        </p:nvSpPr>
        <p:spPr/>
        <p:txBody>
          <a:bodyPr/>
          <a:lstStyle/>
          <a:p>
            <a:fld id="{95044064-64A6-40ED-97A8-B308457DE91E}" type="slidenum">
              <a:rPr lang="en-US" smtClean="0"/>
              <a:pPr/>
              <a:t>31</a:t>
            </a:fld>
            <a:endParaRPr lang="en-US"/>
          </a:p>
        </p:txBody>
      </p:sp>
    </p:spTree>
    <p:extLst>
      <p:ext uri="{BB962C8B-B14F-4D97-AF65-F5344CB8AC3E}">
        <p14:creationId xmlns:p14="http://schemas.microsoft.com/office/powerpoint/2010/main" val="3156317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Adachi </a:t>
            </a:r>
            <a:r>
              <a:rPr lang="nl-NL" sz="1200" kern="1200" baseline="0" dirty="0">
                <a:solidFill>
                  <a:schemeClr val="tx1"/>
                </a:solidFill>
                <a:latin typeface="Arial" charset="0"/>
                <a:ea typeface="+mn-ea"/>
                <a:cs typeface="+mn-cs"/>
              </a:rPr>
              <a:t>Wat. Res. Vol. 31, No. 3, pp. 449~54, 1997</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33</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Here we assume that the primary particle (clay plus coagulant)</a:t>
            </a:r>
            <a:r>
              <a:rPr lang="en-US" baseline="0" dirty="0"/>
              <a:t> is 1 micrometer in diameter.</a:t>
            </a:r>
          </a:p>
          <a:p>
            <a:r>
              <a:rPr lang="en-US" baseline="0" dirty="0"/>
              <a:t>The assumption is that we are starting </a:t>
            </a:r>
            <a:r>
              <a:rPr lang="en-US" baseline="0"/>
              <a:t>with clay at 2650 kg/m^3.</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229748-162E-4D3C-B57C-AD676393CE34}" type="slidenum">
              <a:rPr lang="en-US"/>
              <a:pPr/>
              <a:t>3</a:t>
            </a:fld>
            <a:endParaRPr lang="en-US" dirty="0"/>
          </a:p>
        </p:txBody>
      </p:sp>
      <p:sp>
        <p:nvSpPr>
          <p:cNvPr id="33794" name="Rectangle 2"/>
          <p:cNvSpPr>
            <a:spLocks noGrp="1" noRot="1" noChangeAspect="1" noChangeArrowheads="1" noTextEdit="1"/>
          </p:cNvSpPr>
          <p:nvPr>
            <p:ph type="sldImg"/>
          </p:nvPr>
        </p:nvSpPr>
        <p:spPr>
          <a:xfrm>
            <a:off x="381000" y="685800"/>
            <a:ext cx="6096000" cy="3429000"/>
          </a:xfrm>
          <a:ln/>
        </p:spPr>
      </p:sp>
      <p:sp>
        <p:nvSpPr>
          <p:cNvPr id="3379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43</a:t>
            </a:fld>
            <a:endParaRPr lang="en-US"/>
          </a:p>
        </p:txBody>
      </p:sp>
      <p:sp>
        <p:nvSpPr>
          <p:cNvPr id="80898" name="Rectangle 2"/>
          <p:cNvSpPr>
            <a:spLocks noGrp="1" noRot="1" noChangeAspect="1" noChangeArrowheads="1" noTextEdit="1"/>
          </p:cNvSpPr>
          <p:nvPr>
            <p:ph type="sldImg"/>
          </p:nvPr>
        </p:nvSpPr>
        <p:spPr>
          <a:xfrm>
            <a:off x="381000" y="685800"/>
            <a:ext cx="6096000" cy="3429000"/>
          </a:xfrm>
          <a:ln/>
        </p:spPr>
      </p:sp>
      <p:sp>
        <p:nvSpPr>
          <p:cNvPr id="80899" name="Rectangle 3"/>
          <p:cNvSpPr>
            <a:spLocks noGrp="1" noChangeArrowheads="1"/>
          </p:cNvSpPr>
          <p:nvPr>
            <p:ph type="body" idx="1"/>
          </p:nvPr>
        </p:nvSpPr>
        <p:spPr/>
        <p:txBody>
          <a:bodyPr/>
          <a:lstStyle/>
          <a:p>
            <a:r>
              <a:rPr lang="en-US" noProof="0" dirty="0"/>
              <a:t>The shape</a:t>
            </a:r>
            <a:r>
              <a:rPr lang="en-US" baseline="0" noProof="0" dirty="0"/>
              <a:t> factor </a:t>
            </a:r>
            <a:r>
              <a:rPr lang="en-US" sz="1200" kern="1200" dirty="0">
                <a:solidFill>
                  <a:schemeClr val="tx1"/>
                </a:solidFill>
                <a:latin typeface="Arial" charset="0"/>
                <a:ea typeface="+mn-ea"/>
                <a:cs typeface="+mn-cs"/>
              </a:rPr>
              <a:t>adjusts the coefficient of drag for non spherical geometry and according to Tambo has a value of 45/24 for flocs (Tambo et al., 1979). </a:t>
            </a:r>
            <a:r>
              <a:rPr lang="en-US" sz="1200" kern="1200" baseline="0" dirty="0">
                <a:solidFill>
                  <a:schemeClr val="tx1"/>
                </a:solidFill>
                <a:latin typeface="Arial" charset="0"/>
                <a:ea typeface="+mn-ea"/>
                <a:cs typeface="+mn-cs"/>
              </a:rPr>
              <a:t> This value is probably not yet well characterized. In any case it is expected to be order 1 because it is a correction to the drag coefficient due to shape.</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All fractal dimensions greater than one are expected to increase the terminal velocity as the floc diameter increases.</a:t>
            </a:r>
          </a:p>
          <a:p>
            <a:endParaRPr lang="en-US" sz="1200" kern="1200" baseline="0" noProof="0" dirty="0">
              <a:solidFill>
                <a:schemeClr val="tx1"/>
              </a:solidFill>
              <a:latin typeface="Arial" charset="0"/>
              <a:ea typeface="+mn-ea"/>
              <a:cs typeface="+mn-cs"/>
            </a:endParaRPr>
          </a:p>
          <a:p>
            <a:r>
              <a:rPr lang="en-US" sz="1200" kern="1200" baseline="0" noProof="0" dirty="0">
                <a:solidFill>
                  <a:schemeClr val="tx1"/>
                </a:solidFill>
                <a:latin typeface="Arial" charset="0"/>
                <a:ea typeface="+mn-ea"/>
                <a:cs typeface="+mn-cs"/>
              </a:rPr>
              <a:t>Both floc blanket </a:t>
            </a:r>
            <a:r>
              <a:rPr lang="en-US" sz="1200" kern="1200" baseline="0" noProof="0" dirty="0" err="1">
                <a:solidFill>
                  <a:schemeClr val="tx1"/>
                </a:solidFill>
                <a:latin typeface="Arial" charset="0"/>
                <a:ea typeface="+mn-ea"/>
                <a:cs typeface="+mn-cs"/>
              </a:rPr>
              <a:t>upflow</a:t>
            </a:r>
            <a:r>
              <a:rPr lang="en-US" sz="1200" kern="1200" baseline="0" noProof="0" dirty="0">
                <a:solidFill>
                  <a:schemeClr val="tx1"/>
                </a:solidFill>
                <a:latin typeface="Arial" charset="0"/>
                <a:ea typeface="+mn-ea"/>
                <a:cs typeface="+mn-cs"/>
              </a:rPr>
              <a:t> velocity and plate settler capture velocity are AguaClara current design values, but are not optimized.</a:t>
            </a:r>
            <a:endParaRPr lang="en-US" noProof="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7C9C53-0712-49C2-98AC-E0EC8CBF296C}" type="slidenum">
              <a:rPr lang="en-US"/>
              <a:pPr/>
              <a:t>44</a:t>
            </a:fld>
            <a:endParaRPr lang="en-US"/>
          </a:p>
        </p:txBody>
      </p:sp>
      <p:sp>
        <p:nvSpPr>
          <p:cNvPr id="95234" name="Rectangle 2"/>
          <p:cNvSpPr>
            <a:spLocks noGrp="1" noRot="1" noChangeAspect="1" noChangeArrowheads="1" noTextEdit="1"/>
          </p:cNvSpPr>
          <p:nvPr>
            <p:ph type="sldImg"/>
          </p:nvPr>
        </p:nvSpPr>
        <p:spPr>
          <a:xfrm>
            <a:off x="381000" y="685800"/>
            <a:ext cx="6096000" cy="3429000"/>
          </a:xfrm>
          <a:ln/>
        </p:spPr>
      </p:sp>
      <p:sp>
        <p:nvSpPr>
          <p:cNvPr id="9523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xfrm>
            <a:off x="141288" y="768350"/>
            <a:ext cx="6818312" cy="3836988"/>
          </a:xfrm>
          <a:ln/>
        </p:spPr>
      </p:sp>
      <p:sp>
        <p:nvSpPr>
          <p:cNvPr id="194563"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58055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http://dimotakis.caltech.edu/pdf/Dimotakis_JFM2000.pdf (see equation 20 for factor of 50)</a:t>
            </a:r>
          </a:p>
          <a:p>
            <a:r>
              <a:rPr lang="en-US" dirty="0"/>
              <a:t>Assume clay size is 4 </a:t>
            </a:r>
            <a:r>
              <a:rPr lang="en-US" dirty="0" err="1"/>
              <a:t>microm</a:t>
            </a:r>
            <a:r>
              <a:rPr lang="en-US" dirty="0"/>
              <a:t>.</a:t>
            </a:r>
          </a:p>
          <a:p>
            <a:r>
              <a:rPr lang="en-US" dirty="0"/>
              <a:t>Rapid mix</a:t>
            </a:r>
            <a:r>
              <a:rPr lang="en-US" baseline="0" dirty="0"/>
              <a:t> </a:t>
            </a:r>
            <a:r>
              <a:rPr lang="en-US" baseline="0" dirty="0" err="1"/>
              <a:t>exploration.xmcd</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46</a:t>
            </a:fld>
            <a:endParaRPr lang="en-US"/>
          </a:p>
        </p:txBody>
      </p:sp>
    </p:spTree>
    <p:extLst>
      <p:ext uri="{BB962C8B-B14F-4D97-AF65-F5344CB8AC3E}">
        <p14:creationId xmlns:p14="http://schemas.microsoft.com/office/powerpoint/2010/main" val="3383866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Why is the path chaotic?</a:t>
            </a:r>
          </a:p>
          <a:p>
            <a:r>
              <a:rPr lang="en-US" dirty="0"/>
              <a:t>What is the relative velocity?</a:t>
            </a:r>
          </a:p>
          <a:p>
            <a:r>
              <a:rPr lang="en-US" dirty="0"/>
              <a:t>How</a:t>
            </a:r>
            <a:r>
              <a:rPr lang="en-US" baseline="0" dirty="0"/>
              <a:t> far does the particle need to travel before there is a collision?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47</a:t>
            </a:fld>
            <a:endParaRPr lang="en-US"/>
          </a:p>
        </p:txBody>
      </p:sp>
    </p:spTree>
    <p:extLst>
      <p:ext uri="{BB962C8B-B14F-4D97-AF65-F5344CB8AC3E}">
        <p14:creationId xmlns:p14="http://schemas.microsoft.com/office/powerpoint/2010/main" val="29180398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plotted the residual turbidity,</a:t>
            </a:r>
            <a:r>
              <a:rPr lang="en-US" baseline="0" dirty="0"/>
              <a:t> the turbidity of the water after settling, against the coagulant dose. We noticed that when we used a log-log plot, there was a linear trend in the data. So we explored further.</a:t>
            </a:r>
          </a:p>
        </p:txBody>
      </p:sp>
      <p:sp>
        <p:nvSpPr>
          <p:cNvPr id="4" name="Slide Number Placeholder 3"/>
          <p:cNvSpPr>
            <a:spLocks noGrp="1"/>
          </p:cNvSpPr>
          <p:nvPr>
            <p:ph type="sldNum" sz="quarter" idx="10"/>
          </p:nvPr>
        </p:nvSpPr>
        <p:spPr/>
        <p:txBody>
          <a:bodyPr/>
          <a:lstStyle/>
          <a:p>
            <a:pPr>
              <a:defRPr/>
            </a:pPr>
            <a:fld id="{F522C632-36F3-49AF-BCF6-6E9DF416615A}" type="slidenum">
              <a:rPr lang="en-US" smtClean="0"/>
              <a:pPr>
                <a:defRPr/>
              </a:pPr>
              <a:t>48</a:t>
            </a:fld>
            <a:endParaRPr lang="en-US" dirty="0"/>
          </a:p>
        </p:txBody>
      </p:sp>
    </p:spTree>
    <p:extLst>
      <p:ext uri="{BB962C8B-B14F-4D97-AF65-F5344CB8AC3E}">
        <p14:creationId xmlns:p14="http://schemas.microsoft.com/office/powerpoint/2010/main" val="878543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49</a:t>
            </a:fld>
            <a:endParaRPr lang="en-US"/>
          </a:p>
        </p:txBody>
      </p:sp>
    </p:spTree>
    <p:extLst>
      <p:ext uri="{BB962C8B-B14F-4D97-AF65-F5344CB8AC3E}">
        <p14:creationId xmlns:p14="http://schemas.microsoft.com/office/powerpoint/2010/main" val="11779945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57</a:t>
            </a:fld>
            <a:endParaRPr lang="en-US"/>
          </a:p>
        </p:txBody>
      </p:sp>
    </p:spTree>
    <p:extLst>
      <p:ext uri="{BB962C8B-B14F-4D97-AF65-F5344CB8AC3E}">
        <p14:creationId xmlns:p14="http://schemas.microsoft.com/office/powerpoint/2010/main" val="330359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61</a:t>
            </a:fld>
            <a:endParaRPr lang="en-US"/>
          </a:p>
        </p:txBody>
      </p:sp>
    </p:spTree>
    <p:extLst>
      <p:ext uri="{BB962C8B-B14F-4D97-AF65-F5344CB8AC3E}">
        <p14:creationId xmlns:p14="http://schemas.microsoft.com/office/powerpoint/2010/main" val="5459261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36E58B5-D36B-4DAC-AC1F-B859CF85778B}" type="slidenum">
              <a:rPr lang="en-US"/>
              <a:pPr/>
              <a:t>62</a:t>
            </a:fld>
            <a:endParaRPr lang="en-US"/>
          </a:p>
        </p:txBody>
      </p:sp>
      <p:sp>
        <p:nvSpPr>
          <p:cNvPr id="97282" name="Rectangle 2"/>
          <p:cNvSpPr>
            <a:spLocks noGrp="1" noRot="1" noChangeAspect="1" noChangeArrowheads="1" noTextEdit="1"/>
          </p:cNvSpPr>
          <p:nvPr>
            <p:ph type="sldImg"/>
          </p:nvPr>
        </p:nvSpPr>
        <p:spPr>
          <a:xfrm>
            <a:off x="381000" y="685800"/>
            <a:ext cx="6096000" cy="3429000"/>
          </a:xfrm>
          <a:ln/>
        </p:spPr>
      </p:sp>
      <p:sp>
        <p:nvSpPr>
          <p:cNvPr id="9728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7C51C7D-4140-4B98-8D78-04EE8A2C5F36}" type="slidenum">
              <a:rPr lang="en-US"/>
              <a:pPr/>
              <a:t>4</a:t>
            </a:fld>
            <a:endParaRPr lang="en-US" dirty="0"/>
          </a:p>
        </p:txBody>
      </p:sp>
      <p:sp>
        <p:nvSpPr>
          <p:cNvPr id="146434" name="Rectangle 2"/>
          <p:cNvSpPr>
            <a:spLocks noGrp="1" noRot="1" noChangeAspect="1" noChangeArrowheads="1" noTextEdit="1"/>
          </p:cNvSpPr>
          <p:nvPr>
            <p:ph type="sldImg"/>
          </p:nvPr>
        </p:nvSpPr>
        <p:spPr>
          <a:xfrm>
            <a:off x="381000" y="685800"/>
            <a:ext cx="6096000" cy="3429000"/>
          </a:xfrm>
          <a:ln/>
        </p:spPr>
      </p:sp>
      <p:sp>
        <p:nvSpPr>
          <p:cNvPr id="146435" name="Rectangle 3"/>
          <p:cNvSpPr>
            <a:spLocks noGrp="1" noChangeArrowheads="1"/>
          </p:cNvSpPr>
          <p:nvPr>
            <p:ph type="body" idx="1"/>
          </p:nvPr>
        </p:nvSpPr>
        <p:spPr/>
        <p:txBody>
          <a:bodyPr/>
          <a:lstStyle/>
          <a:p>
            <a:r>
              <a:rPr lang="en-US" noProof="0" dirty="0"/>
              <a:t>What</a:t>
            </a:r>
            <a:r>
              <a:rPr lang="en-US" baseline="0" noProof="0" dirty="0"/>
              <a:t> does successful mean?</a:t>
            </a:r>
            <a:endParaRPr lang="en-US" noProof="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9710D4-DFD4-44CF-97FC-29B52C3CA31A}" type="slidenum">
              <a:rPr lang="en-US"/>
              <a:pPr/>
              <a:t>63</a:t>
            </a:fld>
            <a:endParaRPr lang="en-US"/>
          </a:p>
        </p:txBody>
      </p:sp>
      <p:sp>
        <p:nvSpPr>
          <p:cNvPr id="144386" name="Rectangle 2"/>
          <p:cNvSpPr>
            <a:spLocks noGrp="1" noRot="1" noChangeAspect="1" noChangeArrowheads="1" noTextEdit="1"/>
          </p:cNvSpPr>
          <p:nvPr>
            <p:ph type="sldImg"/>
          </p:nvPr>
        </p:nvSpPr>
        <p:spPr>
          <a:xfrm>
            <a:off x="381000" y="685800"/>
            <a:ext cx="6096000" cy="3429000"/>
          </a:xfrm>
          <a:ln/>
        </p:spPr>
      </p:sp>
      <p:sp>
        <p:nvSpPr>
          <p:cNvPr id="144387" name="Rectangle 3"/>
          <p:cNvSpPr>
            <a:spLocks noGrp="1" noChangeArrowheads="1"/>
          </p:cNvSpPr>
          <p:nvPr>
            <p:ph type="body" idx="1"/>
          </p:nvPr>
        </p:nvSpPr>
        <p:spPr/>
        <p:txBody>
          <a:bodyPr/>
          <a:lstStyle/>
          <a:p>
            <a:r>
              <a:rPr lang="es-HN" dirty="0" err="1"/>
              <a:t>Less</a:t>
            </a:r>
            <a:r>
              <a:rPr lang="es-HN" dirty="0"/>
              <a:t> </a:t>
            </a:r>
            <a:r>
              <a:rPr lang="es-HN" dirty="0" err="1"/>
              <a:t>volume</a:t>
            </a:r>
            <a:r>
              <a:rPr lang="es-HN" baseline="0" dirty="0"/>
              <a:t> to </a:t>
            </a:r>
            <a:r>
              <a:rPr lang="es-HN" baseline="0" dirty="0" err="1"/>
              <a:t>clear</a:t>
            </a:r>
            <a:r>
              <a:rPr lang="es-HN" baseline="0" dirty="0"/>
              <a:t> </a:t>
            </a:r>
            <a:r>
              <a:rPr lang="es-HN" baseline="0" dirty="0" err="1"/>
              <a:t>before</a:t>
            </a:r>
            <a:r>
              <a:rPr lang="es-HN" baseline="0" dirty="0"/>
              <a:t> </a:t>
            </a:r>
            <a:r>
              <a:rPr lang="es-HN" baseline="0" dirty="0" err="1"/>
              <a:t>the</a:t>
            </a:r>
            <a:r>
              <a:rPr lang="es-HN" baseline="0" dirty="0"/>
              <a:t> </a:t>
            </a:r>
            <a:r>
              <a:rPr lang="es-HN" baseline="0" dirty="0" err="1"/>
              <a:t>next</a:t>
            </a:r>
            <a:r>
              <a:rPr lang="es-HN" baseline="0" dirty="0"/>
              <a:t> </a:t>
            </a:r>
            <a:r>
              <a:rPr lang="es-HN" baseline="0" dirty="0" err="1"/>
              <a:t>collision</a:t>
            </a:r>
            <a:endParaRPr lang="es-HN" baseline="0" dirty="0"/>
          </a:p>
          <a:p>
            <a:r>
              <a:rPr lang="es-HN" baseline="0" dirty="0" err="1"/>
              <a:t>Gt</a:t>
            </a:r>
            <a:endParaRPr lang="es-HN" baseline="0" dirty="0"/>
          </a:p>
          <a:p>
            <a:endParaRPr lang="es-H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not clear.  There</a:t>
            </a:r>
            <a:r>
              <a:rPr lang="en-US" baseline="0" dirty="0"/>
              <a:t> seems to be an important assumption about this being a volume rather than an area to take into account the fact that flocs are 3 dimensional and not 2 dimensional. It seems that conventional collision models assume that particles are </a:t>
            </a:r>
            <a:r>
              <a:rPr lang="en-US" baseline="0"/>
              <a:t>2 dimensional.</a:t>
            </a:r>
            <a:endParaRPr lang="en-US"/>
          </a:p>
        </p:txBody>
      </p:sp>
      <p:sp>
        <p:nvSpPr>
          <p:cNvPr id="4" name="Slide Number Placeholder 3"/>
          <p:cNvSpPr>
            <a:spLocks noGrp="1"/>
          </p:cNvSpPr>
          <p:nvPr>
            <p:ph type="sldNum" sz="quarter" idx="10"/>
          </p:nvPr>
        </p:nvSpPr>
        <p:spPr/>
        <p:txBody>
          <a:bodyPr/>
          <a:lstStyle/>
          <a:p>
            <a:fld id="{95044064-64A6-40ED-97A8-B308457DE91E}" type="slidenum">
              <a:rPr lang="en-US" smtClean="0"/>
              <a:pPr/>
              <a:t>65</a:t>
            </a:fld>
            <a:endParaRPr lang="en-US"/>
          </a:p>
        </p:txBody>
      </p:sp>
    </p:spTree>
    <p:extLst>
      <p:ext uri="{BB962C8B-B14F-4D97-AF65-F5344CB8AC3E}">
        <p14:creationId xmlns:p14="http://schemas.microsoft.com/office/powerpoint/2010/main" val="36148295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xfrm>
            <a:off x="382588" y="685800"/>
            <a:ext cx="6094412" cy="3429000"/>
          </a:xfrm>
          <a:ln/>
        </p:spPr>
      </p:sp>
      <p:sp>
        <p:nvSpPr>
          <p:cNvPr id="193539"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353205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F97954DE-A713-45A8-8EB1-E13776CF5734}" type="slidenum">
              <a:rPr lang="en-US" smtClean="0"/>
              <a:pPr/>
              <a:t>67</a:t>
            </a:fld>
            <a:endParaRPr lang="en-US"/>
          </a:p>
        </p:txBody>
      </p:sp>
      <p:sp>
        <p:nvSpPr>
          <p:cNvPr id="179203" name="Rectangle 2"/>
          <p:cNvSpPr>
            <a:spLocks noGrp="1" noRot="1" noChangeAspect="1" noChangeArrowheads="1" noTextEdit="1"/>
          </p:cNvSpPr>
          <p:nvPr>
            <p:ph type="sldImg"/>
          </p:nvPr>
        </p:nvSpPr>
        <p:spPr>
          <a:xfrm>
            <a:off x="381000" y="685800"/>
            <a:ext cx="6096000" cy="3429000"/>
          </a:xfrm>
          <a:ln/>
        </p:spPr>
      </p:sp>
      <p:sp>
        <p:nvSpPr>
          <p:cNvPr id="179204" name="Rectangle 3"/>
          <p:cNvSpPr>
            <a:spLocks noGrp="1" noChangeArrowheads="1"/>
          </p:cNvSpPr>
          <p:nvPr>
            <p:ph type="body" idx="1"/>
          </p:nvPr>
        </p:nvSpPr>
        <p:spPr>
          <a:noFill/>
          <a:ln/>
        </p:spPr>
        <p:txBody>
          <a:bodyPr/>
          <a:lstStyle/>
          <a:p>
            <a:pPr eaLnBrk="1" hangingPunct="1"/>
            <a:r>
              <a:rPr lang="en-US" dirty="0"/>
              <a:t>The length scale is the average separation distance of the flocs</a:t>
            </a:r>
          </a:p>
        </p:txBody>
      </p:sp>
    </p:spTree>
    <p:extLst>
      <p:ext uri="{BB962C8B-B14F-4D97-AF65-F5344CB8AC3E}">
        <p14:creationId xmlns:p14="http://schemas.microsoft.com/office/powerpoint/2010/main" val="39207932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noFill/>
        </p:spPr>
        <p:txBody>
          <a:bodyPr/>
          <a:lstStyle/>
          <a:p>
            <a:fld id="{E14F28FC-04BD-4E14-85E4-45090BA4E2B0}" type="slidenum">
              <a:rPr lang="en-US" smtClean="0"/>
              <a:pPr/>
              <a:t>68</a:t>
            </a:fld>
            <a:endParaRPr lang="en-US"/>
          </a:p>
        </p:txBody>
      </p:sp>
      <p:sp>
        <p:nvSpPr>
          <p:cNvPr id="201731" name="Rectangle 2"/>
          <p:cNvSpPr>
            <a:spLocks noGrp="1" noRot="1" noChangeAspect="1" noChangeArrowheads="1" noTextEdit="1"/>
          </p:cNvSpPr>
          <p:nvPr>
            <p:ph type="sldImg"/>
          </p:nvPr>
        </p:nvSpPr>
        <p:spPr>
          <a:xfrm>
            <a:off x="381000" y="685800"/>
            <a:ext cx="6096000" cy="3429000"/>
          </a:xfrm>
          <a:ln/>
        </p:spPr>
      </p:sp>
      <p:sp>
        <p:nvSpPr>
          <p:cNvPr id="201732" name="Rectangle 3"/>
          <p:cNvSpPr>
            <a:spLocks noGrp="1" noChangeArrowheads="1"/>
          </p:cNvSpPr>
          <p:nvPr>
            <p:ph type="body" idx="1"/>
          </p:nvPr>
        </p:nvSpPr>
        <p:spPr>
          <a:noFill/>
          <a:ln/>
        </p:spPr>
        <p:txBody>
          <a:bodyPr/>
          <a:lstStyle/>
          <a:p>
            <a:pPr eaLnBrk="1" hangingPunct="1"/>
            <a:r>
              <a:rPr lang="en-US" dirty="0"/>
              <a:t>Find the</a:t>
            </a:r>
            <a:r>
              <a:rPr lang="en-US" baseline="0" dirty="0"/>
              <a:t> time to clear the volume occupied by one floc.</a:t>
            </a:r>
          </a:p>
          <a:p>
            <a:pPr eaLnBrk="1" hangingPunct="1"/>
            <a:r>
              <a:rPr lang="en-US" baseline="0" dirty="0"/>
              <a:t>Then we need to find the average relative velocity of the two flocs based on their average separation distance.</a:t>
            </a:r>
          </a:p>
          <a:p>
            <a:pPr eaLnBrk="1" hangingPunct="1"/>
            <a:endParaRPr lang="en-US" dirty="0"/>
          </a:p>
        </p:txBody>
      </p:sp>
    </p:spTree>
    <p:extLst>
      <p:ext uri="{BB962C8B-B14F-4D97-AF65-F5344CB8AC3E}">
        <p14:creationId xmlns:p14="http://schemas.microsoft.com/office/powerpoint/2010/main" val="14274559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69</a:t>
            </a:fld>
            <a:endParaRPr lang="en-US"/>
          </a:p>
        </p:txBody>
      </p:sp>
    </p:spTree>
    <p:extLst>
      <p:ext uri="{BB962C8B-B14F-4D97-AF65-F5344CB8AC3E}">
        <p14:creationId xmlns:p14="http://schemas.microsoft.com/office/powerpoint/2010/main" val="36280093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Goal is low turbidity settled water. Turn ALL</a:t>
            </a:r>
            <a:r>
              <a:rPr lang="en-US" baseline="0" dirty="0"/>
              <a:t> small particles into flocs that are large enough to be removed by sedimentation (80 micrometers in diameter).</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71</a:t>
            </a:fld>
            <a:endParaRPr lang="en-US"/>
          </a:p>
        </p:txBody>
      </p:sp>
    </p:spTree>
    <p:extLst>
      <p:ext uri="{BB962C8B-B14F-4D97-AF65-F5344CB8AC3E}">
        <p14:creationId xmlns:p14="http://schemas.microsoft.com/office/powerpoint/2010/main" val="9641839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Analysis by William </a:t>
            </a:r>
            <a:r>
              <a:rPr lang="en-US" dirty="0" err="1"/>
              <a:t>Pennock</a:t>
            </a:r>
            <a:r>
              <a:rPr lang="en-US" dirty="0"/>
              <a:t>,</a:t>
            </a:r>
            <a:r>
              <a:rPr lang="en-US" baseline="0" dirty="0"/>
              <a:t> 2016</a:t>
            </a:r>
          </a:p>
          <a:p>
            <a:r>
              <a:rPr lang="en-US" baseline="0" dirty="0"/>
              <a:t>This clay size may be larger than realistic and the nanoparticles may be smaller than what was produced by the granular PACl used by Karen.</a:t>
            </a: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75</a:t>
            </a:fld>
            <a:endParaRPr lang="en-US"/>
          </a:p>
        </p:txBody>
      </p:sp>
    </p:spTree>
    <p:extLst>
      <p:ext uri="{BB962C8B-B14F-4D97-AF65-F5344CB8AC3E}">
        <p14:creationId xmlns:p14="http://schemas.microsoft.com/office/powerpoint/2010/main" val="4243722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a:ln/>
        </p:spPr>
        <p:txBody>
          <a:bodyPr/>
          <a:lstStyle/>
          <a:p>
            <a:fld id="{83C32B3C-81C9-4DFA-B30A-6845E54196C9}" type="slidenum">
              <a:rPr lang="en-US"/>
              <a:pPr/>
              <a:t>5</a:t>
            </a:fld>
            <a:endParaRPr lang="en-US"/>
          </a:p>
        </p:txBody>
      </p:sp>
      <p:sp>
        <p:nvSpPr>
          <p:cNvPr id="47106"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lIns="91432" tIns="45716" rIns="91432" bIns="45716" anchor="b"/>
          <a:lstStyle/>
          <a:p>
            <a:pPr algn="r" eaLnBrk="1" hangingPunct="1"/>
            <a:fld id="{9B78BAC8-FA6B-4CE0-8A12-D75616C2A7BA}" type="slidenum">
              <a:rPr lang="en-US" sz="1200">
                <a:latin typeface="Arial" charset="0"/>
              </a:rPr>
              <a:pPr algn="r" eaLnBrk="1" hangingPunct="1"/>
              <a:t>5</a:t>
            </a:fld>
            <a:endParaRPr lang="en-US" sz="1200">
              <a:latin typeface="Arial" charset="0"/>
            </a:endParaRPr>
          </a:p>
        </p:txBody>
      </p:sp>
      <p:sp>
        <p:nvSpPr>
          <p:cNvPr id="47107" name="Rectangle 2"/>
          <p:cNvSpPr>
            <a:spLocks noGrp="1" noRot="1" noChangeAspect="1" noChangeArrowheads="1" noTextEdit="1"/>
          </p:cNvSpPr>
          <p:nvPr>
            <p:ph type="sldImg"/>
          </p:nvPr>
        </p:nvSpPr>
        <p:spPr>
          <a:xfrm>
            <a:off x="382588" y="685800"/>
            <a:ext cx="6096000" cy="3429000"/>
          </a:xfrm>
          <a:ln/>
        </p:spPr>
      </p:sp>
      <p:sp>
        <p:nvSpPr>
          <p:cNvPr id="47108" name="Rectangle 3"/>
          <p:cNvSpPr>
            <a:spLocks noGrp="1" noChangeArrowheads="1"/>
          </p:cNvSpPr>
          <p:nvPr>
            <p:ph type="body" idx="1"/>
          </p:nvPr>
        </p:nvSpPr>
        <p:spPr/>
        <p:txBody>
          <a:bodyPr lIns="91432" tIns="45716" rIns="91432" bIns="45716"/>
          <a:lstStyle/>
          <a:p>
            <a:endParaRPr lang="es-H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noFill/>
        </p:spPr>
        <p:txBody>
          <a:bodyPr/>
          <a:lstStyle/>
          <a:p>
            <a:fld id="{1EBFEC9C-3C92-4354-969F-CB0C4A2CA643}" type="slidenum">
              <a:rPr lang="en-US" smtClean="0"/>
              <a:pPr/>
              <a:t>7</a:t>
            </a:fld>
            <a:endParaRPr lang="en-US"/>
          </a:p>
        </p:txBody>
      </p:sp>
      <p:sp>
        <p:nvSpPr>
          <p:cNvPr id="152579" name="Rectangle 2"/>
          <p:cNvSpPr>
            <a:spLocks noGrp="1" noRot="1" noChangeAspect="1" noChangeArrowheads="1" noTextEdit="1"/>
          </p:cNvSpPr>
          <p:nvPr>
            <p:ph type="sldImg"/>
          </p:nvPr>
        </p:nvSpPr>
        <p:spPr>
          <a:xfrm>
            <a:off x="382588" y="685800"/>
            <a:ext cx="6094412" cy="3429000"/>
          </a:xfrm>
          <a:ln/>
        </p:spPr>
      </p:sp>
      <p:sp>
        <p:nvSpPr>
          <p:cNvPr id="1525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noFill/>
        </p:spPr>
        <p:txBody>
          <a:bodyPr/>
          <a:lstStyle/>
          <a:p>
            <a:fld id="{CC9F48C0-D750-41B9-898B-F0E5B2EE0C20}" type="slidenum">
              <a:rPr lang="en-US" smtClean="0"/>
              <a:pPr/>
              <a:t>8</a:t>
            </a:fld>
            <a:endParaRPr lang="en-US"/>
          </a:p>
        </p:txBody>
      </p:sp>
      <p:sp>
        <p:nvSpPr>
          <p:cNvPr id="175107" name="Rectangle 2"/>
          <p:cNvSpPr>
            <a:spLocks noGrp="1" noRot="1" noChangeAspect="1" noChangeArrowheads="1" noTextEdit="1"/>
          </p:cNvSpPr>
          <p:nvPr>
            <p:ph type="sldImg"/>
          </p:nvPr>
        </p:nvSpPr>
        <p:spPr>
          <a:xfrm>
            <a:off x="382588" y="685800"/>
            <a:ext cx="6094412" cy="3429000"/>
          </a:xfrm>
          <a:ln/>
        </p:spPr>
      </p:sp>
      <p:sp>
        <p:nvSpPr>
          <p:cNvPr id="175108" name="Rectangle 3"/>
          <p:cNvSpPr>
            <a:spLocks noGrp="1" noChangeArrowheads="1"/>
          </p:cNvSpPr>
          <p:nvPr>
            <p:ph type="body" idx="1"/>
          </p:nvPr>
        </p:nvSpPr>
        <p:spPr>
          <a:noFill/>
          <a:ln/>
        </p:spPr>
        <p:txBody>
          <a:bodyPr/>
          <a:lstStyle/>
          <a:p>
            <a:r>
              <a:rPr lang="en-US" sz="1200" kern="1200" baseline="0" dirty="0" err="1">
                <a:solidFill>
                  <a:schemeClr val="tx1"/>
                </a:solidFill>
                <a:latin typeface="Arial" charset="0"/>
                <a:ea typeface="+mn-ea"/>
                <a:cs typeface="+mn-cs"/>
              </a:rPr>
              <a:t>Cleasby</a:t>
            </a:r>
            <a:r>
              <a:rPr lang="en-US" sz="1200" kern="1200" baseline="0" dirty="0">
                <a:solidFill>
                  <a:schemeClr val="tx1"/>
                </a:solidFill>
                <a:latin typeface="Arial" charset="0"/>
                <a:ea typeface="+mn-ea"/>
                <a:cs typeface="+mn-cs"/>
              </a:rPr>
              <a:t>, J. L., "Is Velocity Gradient a Valid Turbulent Flocculation Parameter?"</a:t>
            </a:r>
          </a:p>
          <a:p>
            <a:r>
              <a:rPr lang="en-US" sz="1200" kern="1200" baseline="0" dirty="0">
                <a:solidFill>
                  <a:schemeClr val="tx1"/>
                </a:solidFill>
                <a:latin typeface="Arial" charset="0"/>
                <a:ea typeface="+mn-ea"/>
                <a:cs typeface="+mn-cs"/>
              </a:rPr>
              <a:t>ASCE, Journal of Environmental Engineering, Vol. 110, No. 5, Oct.,</a:t>
            </a:r>
          </a:p>
          <a:p>
            <a:r>
              <a:rPr lang="en-US" sz="1200" kern="1200" baseline="0" dirty="0">
                <a:solidFill>
                  <a:schemeClr val="tx1"/>
                </a:solidFill>
                <a:latin typeface="Arial" charset="0"/>
                <a:ea typeface="+mn-ea"/>
                <a:cs typeface="+mn-cs"/>
              </a:rPr>
              <a:t>1984</a:t>
            </a:r>
          </a:p>
          <a:p>
            <a:r>
              <a:rPr lang="en-US" dirty="0"/>
              <a:t>http://dx.doi.org/10.1061/(ASCE)0733-9372(1984)110:5(875)</a:t>
            </a:r>
          </a:p>
          <a:p>
            <a:endParaRPr lang="en-US" dirty="0"/>
          </a:p>
          <a:p>
            <a:r>
              <a:rPr lang="en-US" dirty="0"/>
              <a:t>Why???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fontAlgn="t"/>
            <a:r>
              <a:rPr lang="en-US" sz="1200" b="1" kern="1200" dirty="0">
                <a:solidFill>
                  <a:schemeClr val="tx1"/>
                </a:solidFill>
                <a:effectLst/>
                <a:latin typeface="Arial" charset="0"/>
                <a:ea typeface="+mn-ea"/>
                <a:cs typeface="+mn-cs"/>
              </a:rPr>
              <a:t>Ariane Walker-Horn &lt;avw27@cornell.edu&gt; 2015</a:t>
            </a:r>
          </a:p>
          <a:p>
            <a:pPr fontAlgn="t"/>
            <a:r>
              <a:rPr lang="en-US" sz="1200" b="1" kern="1200" dirty="0">
                <a:solidFill>
                  <a:schemeClr val="tx1"/>
                </a:solidFill>
                <a:effectLst/>
                <a:latin typeface="Arial" charset="0"/>
                <a:ea typeface="+mn-ea"/>
                <a:cs typeface="+mn-cs"/>
              </a:rPr>
              <a:t>Calculate max based</a:t>
            </a:r>
            <a:r>
              <a:rPr lang="en-US" sz="1200" b="1" kern="1200" baseline="0" dirty="0">
                <a:solidFill>
                  <a:schemeClr val="tx1"/>
                </a:solidFill>
                <a:effectLst/>
                <a:latin typeface="Arial" charset="0"/>
                <a:ea typeface="+mn-ea"/>
                <a:cs typeface="+mn-cs"/>
              </a:rPr>
              <a:t> on this wake equation</a:t>
            </a:r>
          </a:p>
          <a:p>
            <a:pPr fontAlgn="t"/>
            <a:r>
              <a:rPr lang="en-US" sz="1200" b="1" kern="1200" baseline="0" dirty="0">
                <a:solidFill>
                  <a:schemeClr val="tx1"/>
                </a:solidFill>
                <a:effectLst/>
                <a:latin typeface="Arial" charset="0"/>
                <a:ea typeface="+mn-ea"/>
                <a:cs typeface="+mn-cs"/>
              </a:rPr>
              <a:t>Calculate average based on total energy input and reactor volume.</a:t>
            </a:r>
            <a:endParaRPr lang="en-US" sz="1200" b="1" kern="1200" dirty="0">
              <a:solidFill>
                <a:schemeClr val="tx1"/>
              </a:solidFill>
              <a:effectLst/>
              <a:latin typeface="Arial" charset="0"/>
              <a:ea typeface="+mn-ea"/>
              <a:cs typeface="+mn-cs"/>
            </a:endParaRPr>
          </a:p>
          <a:p>
            <a:br>
              <a:rPr lang="en-US" dirty="0"/>
            </a:br>
            <a:endParaRPr lang="en-US" dirty="0"/>
          </a:p>
        </p:txBody>
      </p:sp>
      <p:sp>
        <p:nvSpPr>
          <p:cNvPr id="4" name="Slide Number Placeholder 3"/>
          <p:cNvSpPr>
            <a:spLocks noGrp="1"/>
          </p:cNvSpPr>
          <p:nvPr>
            <p:ph type="sldNum" sz="quarter" idx="10"/>
          </p:nvPr>
        </p:nvSpPr>
        <p:spPr/>
        <p:txBody>
          <a:bodyPr/>
          <a:lstStyle/>
          <a:p>
            <a:fld id="{95044064-64A6-40ED-97A8-B308457DE91E}" type="slidenum">
              <a:rPr lang="en-US" smtClean="0"/>
              <a:pPr/>
              <a:t>11</a:t>
            </a:fld>
            <a:endParaRPr lang="en-US"/>
          </a:p>
        </p:txBody>
      </p:sp>
    </p:spTree>
    <p:extLst>
      <p:ext uri="{BB962C8B-B14F-4D97-AF65-F5344CB8AC3E}">
        <p14:creationId xmlns:p14="http://schemas.microsoft.com/office/powerpoint/2010/main" val="40769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Rot="1" noChangeAspect="1" noChangeArrowheads="1" noTextEdit="1"/>
          </p:cNvSpPr>
          <p:nvPr>
            <p:ph type="sldImg"/>
          </p:nvPr>
        </p:nvSpPr>
        <p:spPr>
          <a:xfrm>
            <a:off x="382588" y="685800"/>
            <a:ext cx="6094412" cy="3429000"/>
          </a:xfrm>
          <a:ln/>
        </p:spPr>
      </p:sp>
      <p:sp>
        <p:nvSpPr>
          <p:cNvPr id="15462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0E70D95-C04C-4E1E-8587-7836B5E97153}" type="slidenum">
              <a:rPr lang="en-US"/>
              <a:pPr/>
              <a:t>16</a:t>
            </a:fld>
            <a:endParaRPr lang="en-US"/>
          </a:p>
        </p:txBody>
      </p:sp>
      <p:sp>
        <p:nvSpPr>
          <p:cNvPr id="57346" name="Rectangle 2"/>
          <p:cNvSpPr>
            <a:spLocks noGrp="1" noRot="1" noChangeAspect="1" noChangeArrowheads="1" noTextEdit="1"/>
          </p:cNvSpPr>
          <p:nvPr>
            <p:ph type="sldImg"/>
          </p:nvPr>
        </p:nvSpPr>
        <p:spPr>
          <a:xfrm>
            <a:off x="381000" y="685800"/>
            <a:ext cx="6096000" cy="3429000"/>
          </a:xfrm>
          <a:ln/>
        </p:spPr>
      </p:sp>
      <p:sp>
        <p:nvSpPr>
          <p:cNvPr id="57347" name="Rectangle 3"/>
          <p:cNvSpPr>
            <a:spLocks noGrp="1" noChangeArrowheads="1"/>
          </p:cNvSpPr>
          <p:nvPr>
            <p:ph type="body" idx="1"/>
          </p:nvPr>
        </p:nvSpPr>
        <p:spPr/>
        <p:txBody>
          <a:bodyPr/>
          <a:lstStyle/>
          <a:p>
            <a:r>
              <a:rPr lang="es-HN"/>
              <a:t>planta de 50 Lps con 2 cámaras de sedimentación</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E1BF802B-21BB-4BE9-8DE5-F7FB740F77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6213276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2C9ADE63-3FDA-416F-A9F9-18A0D1B06E78}" type="slidenum">
              <a:rPr lang="en-US" smtClean="0"/>
              <a:pPr/>
              <a:t>‹#›</a:t>
            </a:fld>
            <a:endParaRPr lang="en-US"/>
          </a:p>
        </p:txBody>
      </p:sp>
    </p:spTree>
    <p:extLst>
      <p:ext uri="{BB962C8B-B14F-4D97-AF65-F5344CB8AC3E}">
        <p14:creationId xmlns:p14="http://schemas.microsoft.com/office/powerpoint/2010/main" val="28748056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E38975AB-0F33-46D5-823F-F99AA875C828}" type="slidenum">
              <a:rPr lang="en-US" smtClean="0"/>
              <a:pPr/>
              <a:t>‹#›</a:t>
            </a:fld>
            <a:endParaRPr lang="en-US"/>
          </a:p>
        </p:txBody>
      </p:sp>
    </p:spTree>
    <p:extLst>
      <p:ext uri="{BB962C8B-B14F-4D97-AF65-F5344CB8AC3E}">
        <p14:creationId xmlns:p14="http://schemas.microsoft.com/office/powerpoint/2010/main" val="402727818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68B08A4-B246-4226-8180-CFC46E1A4BED}" type="slidenum">
              <a:rPr lang="en-US" smtClean="0"/>
              <a:pPr/>
              <a:t>‹#›</a:t>
            </a:fld>
            <a:endParaRPr lang="en-US"/>
          </a:p>
        </p:txBody>
      </p:sp>
    </p:spTree>
    <p:extLst>
      <p:ext uri="{BB962C8B-B14F-4D97-AF65-F5344CB8AC3E}">
        <p14:creationId xmlns:p14="http://schemas.microsoft.com/office/powerpoint/2010/main" val="137867125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3C6E89E2-8019-44BF-90D5-1902BF5B0CCD}" type="slidenum">
              <a:rPr lang="en-US" smtClean="0"/>
              <a:pPr/>
              <a:t>‹#›</a:t>
            </a:fld>
            <a:endParaRPr lang="en-US"/>
          </a:p>
        </p:txBody>
      </p:sp>
    </p:spTree>
    <p:extLst>
      <p:ext uri="{BB962C8B-B14F-4D97-AF65-F5344CB8AC3E}">
        <p14:creationId xmlns:p14="http://schemas.microsoft.com/office/powerpoint/2010/main" val="16219520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BF16BE7-D429-4842-A024-592A43A169BA}" type="slidenum">
              <a:rPr lang="en-US" smtClean="0"/>
              <a:pPr/>
              <a:t>‹#›</a:t>
            </a:fld>
            <a:endParaRPr lang="en-US"/>
          </a:p>
        </p:txBody>
      </p:sp>
    </p:spTree>
    <p:extLst>
      <p:ext uri="{BB962C8B-B14F-4D97-AF65-F5344CB8AC3E}">
        <p14:creationId xmlns:p14="http://schemas.microsoft.com/office/powerpoint/2010/main" val="8063995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 Target="../slides/slide3.x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354CE0EE-90E4-4CB8-9C28-36044EF41FF3}"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Action Button: Home 7">
            <a:hlinkClick r:id="rId8" action="ppaction://hlinksldjump" highlightClick="1"/>
            <a:extLst>
              <a:ext uri="{FF2B5EF4-FFF2-40B4-BE49-F238E27FC236}">
                <a16:creationId xmlns:a16="http://schemas.microsoft.com/office/drawing/2014/main" id="{A4E2BEC1-EAD2-4401-9414-4BB4DD84668C}"/>
              </a:ext>
            </a:extLst>
          </p:cNvPr>
          <p:cNvSpPr/>
          <p:nvPr userDrawn="1"/>
        </p:nvSpPr>
        <p:spPr>
          <a:xfrm>
            <a:off x="0" y="0"/>
            <a:ext cx="404848" cy="390889"/>
          </a:xfrm>
          <a:prstGeom prst="actionButtonHom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785700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hyperlink" Target="http://spsengineering.com/flocculator/"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7.xml"/><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hyperlink" Target="http://10statesstandards.com/waterrev2012.pdf"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confluence.cornell.edu/display/cee4540/Process+Movi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www.sciencedirect.com/science?_ob=ArticleURL&amp;_udi=B6V73-50BJNHC-2&amp;_user=492137&amp;_coverDate=06/19/2010&amp;_alid=1468657405&amp;_rdoc=4&amp;_fmt=high&amp;_orig=search&amp;_origin=search&amp;_zone=rslt_list_item&amp;_cdi=5831&amp;_sort=r&amp;_st=13&amp;_docanchor=&amp;view=c&amp;_ct=4&amp;_acct=C000022719&amp;_version=1&amp;_urlVersion=0&amp;_userid=492137&amp;md5=2d9b8ac14f5f840ee4073110e99a0f1f&amp;searchtype=a" TargetMode="External"/><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hyperlink" Target="http://dx.doi.org/10.1016/j.watres.2010.06.026" TargetMode="External"/><Relationship Id="rId4" Type="http://schemas.openxmlformats.org/officeDocument/2006/relationships/hyperlink" Target="mailto:mw24@cornell.edu" TargetMode="External"/><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2.xml"/><Relationship Id="rId5" Type="http://schemas.openxmlformats.org/officeDocument/2006/relationships/image" Target="../media/image36.png"/><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36.png"/><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slide" Target="slide44.xml"/><Relationship Id="rId13"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image" Target="../media/image4.jpeg"/><Relationship Id="rId12"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slide" Target="slide15.xm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slide" Target="slide21.xml"/><Relationship Id="rId4" Type="http://schemas.openxmlformats.org/officeDocument/2006/relationships/slide" Target="slide7.xml"/><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2.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49.png"/><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image" Target="../media/image48.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47.png"/><Relationship Id="rId5" Type="http://schemas.openxmlformats.org/officeDocument/2006/relationships/tags" Target="../tags/tag23.xml"/><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tags" Target="../tags/tag22.xml"/><Relationship Id="rId9" Type="http://schemas.openxmlformats.org/officeDocument/2006/relationships/image" Target="../media/image45.png"/><Relationship Id="rId1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54.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31.xml"/><Relationship Id="rId7" Type="http://schemas.openxmlformats.org/officeDocument/2006/relationships/image" Target="../media/image55.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slideLayout" Target="../slideLayouts/slideLayout5.xml"/><Relationship Id="rId5" Type="http://schemas.openxmlformats.org/officeDocument/2006/relationships/tags" Target="../tags/tag33.xml"/><Relationship Id="rId10" Type="http://schemas.openxmlformats.org/officeDocument/2006/relationships/image" Target="../media/image58.png"/><Relationship Id="rId4" Type="http://schemas.openxmlformats.org/officeDocument/2006/relationships/tags" Target="../tags/tag32.xml"/><Relationship Id="rId9" Type="http://schemas.openxmlformats.org/officeDocument/2006/relationships/image" Target="../media/image57.png"/></Relationships>
</file>

<file path=ppt/slides/_rels/slide37.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46.png"/><Relationship Id="rId17" Type="http://schemas.openxmlformats.org/officeDocument/2006/relationships/image" Target="../media/image64.png"/><Relationship Id="rId2" Type="http://schemas.openxmlformats.org/officeDocument/2006/relationships/tags" Target="../tags/tag35.xml"/><Relationship Id="rId16" Type="http://schemas.openxmlformats.org/officeDocument/2006/relationships/image" Target="../media/image63.png"/><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59.png"/><Relationship Id="rId5" Type="http://schemas.openxmlformats.org/officeDocument/2006/relationships/tags" Target="../tags/tag38.xml"/><Relationship Id="rId15" Type="http://schemas.openxmlformats.org/officeDocument/2006/relationships/image" Target="../media/image62.png"/><Relationship Id="rId10" Type="http://schemas.openxmlformats.org/officeDocument/2006/relationships/slideLayout" Target="../slideLayouts/slideLayout5.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image" Target="../media/image6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5.xml"/><Relationship Id="rId1" Type="http://schemas.openxmlformats.org/officeDocument/2006/relationships/tags" Target="../tags/tag4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tags" Target="../tags/tag44.xml"/><Relationship Id="rId5" Type="http://schemas.openxmlformats.org/officeDocument/2006/relationships/image" Target="../media/image62.png"/><Relationship Id="rId4" Type="http://schemas.openxmlformats.org/officeDocument/2006/relationships/image" Target="../media/image66.wmf"/></Relationships>
</file>

<file path=ppt/slides/_rels/slide4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47.xml"/><Relationship Id="rId7" Type="http://schemas.openxmlformats.org/officeDocument/2006/relationships/image" Target="../media/image67.png"/><Relationship Id="rId12" Type="http://schemas.openxmlformats.org/officeDocument/2006/relationships/image" Target="../media/image70.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slideLayout" Target="../slideLayouts/slideLayout5.xml"/><Relationship Id="rId11" Type="http://schemas.openxmlformats.org/officeDocument/2006/relationships/image" Target="../media/image62.png"/><Relationship Id="rId5" Type="http://schemas.openxmlformats.org/officeDocument/2006/relationships/tags" Target="../tags/tag49.xml"/><Relationship Id="rId10" Type="http://schemas.openxmlformats.org/officeDocument/2006/relationships/image" Target="../media/image69.png"/><Relationship Id="rId4" Type="http://schemas.openxmlformats.org/officeDocument/2006/relationships/tags" Target="../tags/tag48.xml"/><Relationship Id="rId9" Type="http://schemas.openxmlformats.org/officeDocument/2006/relationships/image" Target="../media/image460.png"/></Relationships>
</file>

<file path=ppt/slides/_rels/slide4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slideLayout" Target="../slideLayouts/slideLayout5.xml"/><Relationship Id="rId7" Type="http://schemas.openxmlformats.org/officeDocument/2006/relationships/image" Target="../media/image72.wmf"/><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71.wmf"/><Relationship Id="rId5" Type="http://schemas.openxmlformats.org/officeDocument/2006/relationships/image" Target="../media/image69.png"/><Relationship Id="rId4" Type="http://schemas.openxmlformats.org/officeDocument/2006/relationships/notesSlide" Target="../notesSlides/notesSlide20.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78.png"/><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tags" Target="../tags/tag53.xml"/><Relationship Id="rId16" Type="http://schemas.openxmlformats.org/officeDocument/2006/relationships/image" Target="../media/image81.png"/><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image" Target="../media/image76.png"/><Relationship Id="rId5" Type="http://schemas.openxmlformats.org/officeDocument/2006/relationships/tags" Target="../tags/tag56.xml"/><Relationship Id="rId15" Type="http://schemas.openxmlformats.org/officeDocument/2006/relationships/image" Target="../media/image80.png"/><Relationship Id="rId10" Type="http://schemas.openxmlformats.org/officeDocument/2006/relationships/image" Target="../media/image75.wmf"/><Relationship Id="rId4" Type="http://schemas.openxmlformats.org/officeDocument/2006/relationships/tags" Target="../tags/tag55.xml"/><Relationship Id="rId9" Type="http://schemas.openxmlformats.org/officeDocument/2006/relationships/notesSlide" Target="../notesSlides/notesSlide22.xml"/><Relationship Id="rId14" Type="http://schemas.openxmlformats.org/officeDocument/2006/relationships/image" Target="../media/image79.png"/></Relationships>
</file>

<file path=ppt/slides/_rels/slide4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slideLayout" Target="../slideLayouts/slideLayout5.xml"/><Relationship Id="rId7" Type="http://schemas.openxmlformats.org/officeDocument/2006/relationships/image" Target="../media/image85.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84.wmf"/><Relationship Id="rId5" Type="http://schemas.openxmlformats.org/officeDocument/2006/relationships/image" Target="../media/image83.wmf"/><Relationship Id="rId4" Type="http://schemas.openxmlformats.org/officeDocument/2006/relationships/notesSlide" Target="../notesSlides/notesSlide23.xml"/></Relationships>
</file>

<file path=ppt/slides/_rels/slide4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tags" Target="../tags/tag62.xml"/><Relationship Id="rId7" Type="http://schemas.openxmlformats.org/officeDocument/2006/relationships/image" Target="../media/image87.wmf"/><Relationship Id="rId2" Type="http://schemas.openxmlformats.org/officeDocument/2006/relationships/tags" Target="../tags/tag6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24.xml"/><Relationship Id="rId4" Type="http://schemas.openxmlformats.org/officeDocument/2006/relationships/slideLayout" Target="../slideLayouts/slideLayout6.xml"/><Relationship Id="rId9"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91.jpeg"/></Relationships>
</file>

<file path=ppt/slides/_rels/slide49.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slideLayout" Target="../slideLayouts/slideLayout5.xml"/><Relationship Id="rId7" Type="http://schemas.openxmlformats.org/officeDocument/2006/relationships/image" Target="../media/image93.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1300.png"/><Relationship Id="rId5" Type="http://schemas.openxmlformats.org/officeDocument/2006/relationships/image" Target="../media/image92.png"/><Relationship Id="rId4" Type="http://schemas.openxmlformats.org/officeDocument/2006/relationships/notesSlide" Target="../notesSlides/notesSlide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tags" Target="../tags/tag67.xml"/><Relationship Id="rId7" Type="http://schemas.openxmlformats.org/officeDocument/2006/relationships/image" Target="../media/image95.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7.png"/><Relationship Id="rId5" Type="http://schemas.openxmlformats.org/officeDocument/2006/relationships/slideLayout" Target="../slideLayouts/slideLayout5.xml"/><Relationship Id="rId10" Type="http://schemas.openxmlformats.org/officeDocument/2006/relationships/image" Target="../media/image98.png"/><Relationship Id="rId4" Type="http://schemas.openxmlformats.org/officeDocument/2006/relationships/tags" Target="../tags/tag68.xml"/><Relationship Id="rId9" Type="http://schemas.openxmlformats.org/officeDocument/2006/relationships/image" Target="../media/image97.png"/></Relationships>
</file>

<file path=ppt/slides/_rels/slide51.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image" Target="../media/image100.png"/><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tags" Target="../tags/tag70.xml"/><Relationship Id="rId16" Type="http://schemas.openxmlformats.org/officeDocument/2006/relationships/image" Target="../media/image103.png"/><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80.png"/><Relationship Id="rId5" Type="http://schemas.openxmlformats.org/officeDocument/2006/relationships/tags" Target="../tags/tag73.xml"/><Relationship Id="rId15" Type="http://schemas.openxmlformats.org/officeDocument/2006/relationships/image" Target="../media/image102.png"/><Relationship Id="rId10" Type="http://schemas.openxmlformats.org/officeDocument/2006/relationships/image" Target="../media/image97.png"/><Relationship Id="rId4" Type="http://schemas.openxmlformats.org/officeDocument/2006/relationships/tags" Target="../tags/tag72.xml"/><Relationship Id="rId9" Type="http://schemas.openxmlformats.org/officeDocument/2006/relationships/slideLayout" Target="../slideLayouts/slideLayout5.xml"/><Relationship Id="rId14" Type="http://schemas.openxmlformats.org/officeDocument/2006/relationships/image" Target="../media/image101.png"/></Relationships>
</file>

<file path=ppt/slides/_rels/slide52.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08.png"/><Relationship Id="rId3" Type="http://schemas.openxmlformats.org/officeDocument/2006/relationships/tags" Target="../tags/tag79.xml"/><Relationship Id="rId7" Type="http://schemas.openxmlformats.org/officeDocument/2006/relationships/slideLayout" Target="../slideLayouts/slideLayout5.xml"/><Relationship Id="rId12" Type="http://schemas.openxmlformats.org/officeDocument/2006/relationships/image" Target="../media/image107.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image" Target="../media/image106.png"/><Relationship Id="rId5" Type="http://schemas.openxmlformats.org/officeDocument/2006/relationships/tags" Target="../tags/tag81.xml"/><Relationship Id="rId10" Type="http://schemas.openxmlformats.org/officeDocument/2006/relationships/image" Target="../media/image80.png"/><Relationship Id="rId4" Type="http://schemas.openxmlformats.org/officeDocument/2006/relationships/tags" Target="../tags/tag80.xml"/><Relationship Id="rId9" Type="http://schemas.openxmlformats.org/officeDocument/2006/relationships/image" Target="../media/image102.png"/><Relationship Id="rId14" Type="http://schemas.openxmlformats.org/officeDocument/2006/relationships/hyperlink" Target="https://aguaclara.github.io/Textbook/Flocculation/Floc_Model.html#result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tags" Target="../tags/tag85.xml"/><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slideLayout" Target="../slideLayouts/slideLayout5.xml"/><Relationship Id="rId11" Type="http://schemas.openxmlformats.org/officeDocument/2006/relationships/image" Target="../media/image113.png"/><Relationship Id="rId5" Type="http://schemas.openxmlformats.org/officeDocument/2006/relationships/tags" Target="../tags/tag87.xml"/><Relationship Id="rId10" Type="http://schemas.openxmlformats.org/officeDocument/2006/relationships/image" Target="../media/image112.png"/><Relationship Id="rId4" Type="http://schemas.openxmlformats.org/officeDocument/2006/relationships/tags" Target="../tags/tag86.xml"/><Relationship Id="rId9" Type="http://schemas.openxmlformats.org/officeDocument/2006/relationships/image" Target="../media/image111.png"/></Relationships>
</file>

<file path=ppt/slides/_rels/slide5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tags" Target="../tags/tag90.xml"/><Relationship Id="rId7" Type="http://schemas.openxmlformats.org/officeDocument/2006/relationships/image" Target="../media/image116.pn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image" Target="../media/image115.png"/><Relationship Id="rId11" Type="http://schemas.openxmlformats.org/officeDocument/2006/relationships/image" Target="../media/image119.png"/><Relationship Id="rId5" Type="http://schemas.openxmlformats.org/officeDocument/2006/relationships/slideLayout" Target="../slideLayouts/slideLayout5.xml"/><Relationship Id="rId10" Type="http://schemas.openxmlformats.org/officeDocument/2006/relationships/image" Target="../media/image118.png"/><Relationship Id="rId4" Type="http://schemas.openxmlformats.org/officeDocument/2006/relationships/tags" Target="../tags/tag91.xml"/><Relationship Id="rId9" Type="http://schemas.openxmlformats.org/officeDocument/2006/relationships/image" Target="../media/image114.png"/></Relationships>
</file>

<file path=ppt/slides/_rels/slide5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10statesstandards.com/waterrev2012.pdf"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61.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slideLayout" Target="../slideLayouts/slideLayout5.xml"/><Relationship Id="rId7" Type="http://schemas.openxmlformats.org/officeDocument/2006/relationships/image" Target="../media/image40.png"/><Relationship Id="rId12" Type="http://schemas.openxmlformats.org/officeDocument/2006/relationships/image" Target="../media/image124.png"/><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900.png"/><Relationship Id="rId11" Type="http://schemas.openxmlformats.org/officeDocument/2006/relationships/image" Target="../media/image123.png"/><Relationship Id="rId10" Type="http://schemas.openxmlformats.org/officeDocument/2006/relationships/image" Target="../media/image1540.png"/><Relationship Id="rId4" Type="http://schemas.openxmlformats.org/officeDocument/2006/relationships/notesSlide" Target="../notesSlides/notesSlide28.xml"/><Relationship Id="rId9" Type="http://schemas.openxmlformats.org/officeDocument/2006/relationships/image" Target="../media/image1530.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98.png"/><Relationship Id="rId5" Type="http://schemas.openxmlformats.org/officeDocument/2006/relationships/image" Target="../media/image102.png"/><Relationship Id="rId4" Type="http://schemas.openxmlformats.org/officeDocument/2006/relationships/notesSlide" Target="../notesSlides/notesSlide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tags" Target="../tags/tag99.xml"/><Relationship Id="rId7" Type="http://schemas.openxmlformats.org/officeDocument/2006/relationships/image" Target="../media/image126.png"/><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125.png"/><Relationship Id="rId5" Type="http://schemas.openxmlformats.org/officeDocument/2006/relationships/notesSlide" Target="../notesSlides/notesSlide31.xml"/><Relationship Id="rId4"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notesSlide" Target="../notesSlides/notesSlide32.xml"/><Relationship Id="rId13" Type="http://schemas.openxmlformats.org/officeDocument/2006/relationships/image" Target="../media/image131.png"/><Relationship Id="rId3" Type="http://schemas.openxmlformats.org/officeDocument/2006/relationships/tags" Target="../tags/tag102.xml"/><Relationship Id="rId7" Type="http://schemas.openxmlformats.org/officeDocument/2006/relationships/slideLayout" Target="../slideLayouts/slideLayout2.xml"/><Relationship Id="rId12" Type="http://schemas.openxmlformats.org/officeDocument/2006/relationships/image" Target="../media/image130.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image" Target="../media/image129.png"/><Relationship Id="rId5" Type="http://schemas.openxmlformats.org/officeDocument/2006/relationships/tags" Target="../tags/tag104.xml"/><Relationship Id="rId15" Type="http://schemas.openxmlformats.org/officeDocument/2006/relationships/image" Target="../media/image89.png"/><Relationship Id="rId10" Type="http://schemas.openxmlformats.org/officeDocument/2006/relationships/image" Target="../media/image128.png"/><Relationship Id="rId4" Type="http://schemas.openxmlformats.org/officeDocument/2006/relationships/tags" Target="../tags/tag103.xml"/><Relationship Id="rId9" Type="http://schemas.openxmlformats.org/officeDocument/2006/relationships/image" Target="../media/image75.wmf"/><Relationship Id="rId14" Type="http://schemas.openxmlformats.org/officeDocument/2006/relationships/image" Target="../media/image132.png"/></Relationships>
</file>

<file path=ppt/slides/_rels/slide67.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tags" Target="../tags/tag118.xml"/><Relationship Id="rId18" Type="http://schemas.openxmlformats.org/officeDocument/2006/relationships/image" Target="../media/image133.png"/><Relationship Id="rId26" Type="http://schemas.openxmlformats.org/officeDocument/2006/relationships/image" Target="../media/image122.png"/><Relationship Id="rId3" Type="http://schemas.openxmlformats.org/officeDocument/2006/relationships/tags" Target="../tags/tag108.xml"/><Relationship Id="rId21" Type="http://schemas.openxmlformats.org/officeDocument/2006/relationships/image" Target="../media/image136.png"/><Relationship Id="rId7" Type="http://schemas.openxmlformats.org/officeDocument/2006/relationships/tags" Target="../tags/tag112.xml"/><Relationship Id="rId12" Type="http://schemas.openxmlformats.org/officeDocument/2006/relationships/tags" Target="../tags/tag117.xml"/><Relationship Id="rId17" Type="http://schemas.openxmlformats.org/officeDocument/2006/relationships/image" Target="../media/image80.png"/><Relationship Id="rId25" Type="http://schemas.openxmlformats.org/officeDocument/2006/relationships/image" Target="../media/image140.png"/><Relationship Id="rId2" Type="http://schemas.openxmlformats.org/officeDocument/2006/relationships/tags" Target="../tags/tag107.xml"/><Relationship Id="rId16" Type="http://schemas.openxmlformats.org/officeDocument/2006/relationships/notesSlide" Target="../notesSlides/notesSlide33.xml"/><Relationship Id="rId20" Type="http://schemas.openxmlformats.org/officeDocument/2006/relationships/image" Target="../media/image135.png"/><Relationship Id="rId29" Type="http://schemas.openxmlformats.org/officeDocument/2006/relationships/image" Target="../media/image143.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tags" Target="../tags/tag116.xml"/><Relationship Id="rId24" Type="http://schemas.openxmlformats.org/officeDocument/2006/relationships/image" Target="../media/image139.png"/><Relationship Id="rId5" Type="http://schemas.openxmlformats.org/officeDocument/2006/relationships/tags" Target="../tags/tag110.xml"/><Relationship Id="rId15" Type="http://schemas.openxmlformats.org/officeDocument/2006/relationships/slideLayout" Target="../slideLayouts/slideLayout5.xml"/><Relationship Id="rId23" Type="http://schemas.openxmlformats.org/officeDocument/2006/relationships/image" Target="../media/image138.png"/><Relationship Id="rId28" Type="http://schemas.openxmlformats.org/officeDocument/2006/relationships/image" Target="../media/image142.png"/><Relationship Id="rId10" Type="http://schemas.openxmlformats.org/officeDocument/2006/relationships/tags" Target="../tags/tag115.xml"/><Relationship Id="rId19" Type="http://schemas.openxmlformats.org/officeDocument/2006/relationships/image" Target="../media/image134.png"/><Relationship Id="rId4" Type="http://schemas.openxmlformats.org/officeDocument/2006/relationships/tags" Target="../tags/tag109.xml"/><Relationship Id="rId9" Type="http://schemas.openxmlformats.org/officeDocument/2006/relationships/tags" Target="../tags/tag114.xml"/><Relationship Id="rId14" Type="http://schemas.openxmlformats.org/officeDocument/2006/relationships/tags" Target="../tags/tag119.xml"/><Relationship Id="rId22" Type="http://schemas.openxmlformats.org/officeDocument/2006/relationships/image" Target="../media/image137.png"/><Relationship Id="rId27" Type="http://schemas.openxmlformats.org/officeDocument/2006/relationships/image" Target="../media/image141.png"/><Relationship Id="rId30" Type="http://schemas.openxmlformats.org/officeDocument/2006/relationships/image" Target="../media/image144.png"/></Relationships>
</file>

<file path=ppt/slides/_rels/slide68.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slideLayout" Target="../slideLayouts/slideLayout5.xml"/><Relationship Id="rId18" Type="http://schemas.openxmlformats.org/officeDocument/2006/relationships/image" Target="../media/image146.png"/><Relationship Id="rId26" Type="http://schemas.openxmlformats.org/officeDocument/2006/relationships/image" Target="../media/image152.png"/><Relationship Id="rId3" Type="http://schemas.openxmlformats.org/officeDocument/2006/relationships/tags" Target="../tags/tag121.xml"/><Relationship Id="rId21" Type="http://schemas.openxmlformats.org/officeDocument/2006/relationships/image" Target="../media/image147.png"/><Relationship Id="rId7" Type="http://schemas.openxmlformats.org/officeDocument/2006/relationships/tags" Target="../tags/tag125.xml"/><Relationship Id="rId12" Type="http://schemas.openxmlformats.org/officeDocument/2006/relationships/tags" Target="../tags/tag130.xml"/><Relationship Id="rId17" Type="http://schemas.openxmlformats.org/officeDocument/2006/relationships/image" Target="../media/image1020.png"/><Relationship Id="rId25" Type="http://schemas.openxmlformats.org/officeDocument/2006/relationships/image" Target="../media/image151.png"/><Relationship Id="rId2" Type="http://schemas.openxmlformats.org/officeDocument/2006/relationships/tags" Target="../tags/tag120.xml"/><Relationship Id="rId16" Type="http://schemas.openxmlformats.org/officeDocument/2006/relationships/image" Target="../media/image145.wmf"/><Relationship Id="rId20" Type="http://schemas.openxmlformats.org/officeDocument/2006/relationships/image" Target="../media/image141.png"/><Relationship Id="rId1" Type="http://schemas.openxmlformats.org/officeDocument/2006/relationships/vmlDrawing" Target="../drawings/vmlDrawing2.vml"/><Relationship Id="rId6" Type="http://schemas.openxmlformats.org/officeDocument/2006/relationships/tags" Target="../tags/tag124.xml"/><Relationship Id="rId11" Type="http://schemas.openxmlformats.org/officeDocument/2006/relationships/tags" Target="../tags/tag129.xml"/><Relationship Id="rId24" Type="http://schemas.openxmlformats.org/officeDocument/2006/relationships/image" Target="../media/image150.png"/><Relationship Id="rId5" Type="http://schemas.openxmlformats.org/officeDocument/2006/relationships/tags" Target="../tags/tag123.xml"/><Relationship Id="rId15" Type="http://schemas.openxmlformats.org/officeDocument/2006/relationships/oleObject" Target="../embeddings/oleObject2.bin"/><Relationship Id="rId23" Type="http://schemas.openxmlformats.org/officeDocument/2006/relationships/image" Target="../media/image149.png"/><Relationship Id="rId28" Type="http://schemas.openxmlformats.org/officeDocument/2006/relationships/image" Target="../media/image153.png"/><Relationship Id="rId10" Type="http://schemas.openxmlformats.org/officeDocument/2006/relationships/tags" Target="../tags/tag128.xml"/><Relationship Id="rId19" Type="http://schemas.openxmlformats.org/officeDocument/2006/relationships/image" Target="../media/image122.png"/><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notesSlide" Target="../notesSlides/notesSlide34.xml"/><Relationship Id="rId22" Type="http://schemas.openxmlformats.org/officeDocument/2006/relationships/image" Target="../media/image148.png"/><Relationship Id="rId27" Type="http://schemas.openxmlformats.org/officeDocument/2006/relationships/image" Target="../media/image93.png"/></Relationships>
</file>

<file path=ppt/slides/_rels/slide69.xml.rels><?xml version="1.0" encoding="UTF-8" standalone="yes"?>
<Relationships xmlns="http://schemas.openxmlformats.org/package/2006/relationships"><Relationship Id="rId8" Type="http://schemas.openxmlformats.org/officeDocument/2006/relationships/tags" Target="../tags/tag138.xml"/><Relationship Id="rId13" Type="http://schemas.openxmlformats.org/officeDocument/2006/relationships/tags" Target="../tags/tag143.xml"/><Relationship Id="rId18" Type="http://schemas.openxmlformats.org/officeDocument/2006/relationships/image" Target="../media/image152.png"/><Relationship Id="rId26" Type="http://schemas.openxmlformats.org/officeDocument/2006/relationships/image" Target="../media/image93.png"/><Relationship Id="rId3" Type="http://schemas.openxmlformats.org/officeDocument/2006/relationships/tags" Target="../tags/tag133.xml"/><Relationship Id="rId21" Type="http://schemas.openxmlformats.org/officeDocument/2006/relationships/image" Target="../media/image157.png"/><Relationship Id="rId7" Type="http://schemas.openxmlformats.org/officeDocument/2006/relationships/tags" Target="../tags/tag137.xml"/><Relationship Id="rId12" Type="http://schemas.openxmlformats.org/officeDocument/2006/relationships/tags" Target="../tags/tag142.xml"/><Relationship Id="rId17" Type="http://schemas.openxmlformats.org/officeDocument/2006/relationships/image" Target="../media/image154.png"/><Relationship Id="rId25" Type="http://schemas.openxmlformats.org/officeDocument/2006/relationships/image" Target="../media/image161.png"/><Relationship Id="rId2" Type="http://schemas.openxmlformats.org/officeDocument/2006/relationships/tags" Target="../tags/tag132.xml"/><Relationship Id="rId16" Type="http://schemas.openxmlformats.org/officeDocument/2006/relationships/image" Target="../media/image151.png"/><Relationship Id="rId20" Type="http://schemas.openxmlformats.org/officeDocument/2006/relationships/image" Target="../media/image156.png"/><Relationship Id="rId1" Type="http://schemas.openxmlformats.org/officeDocument/2006/relationships/tags" Target="../tags/tag131.xml"/><Relationship Id="rId6" Type="http://schemas.openxmlformats.org/officeDocument/2006/relationships/tags" Target="../tags/tag136.xml"/><Relationship Id="rId11" Type="http://schemas.openxmlformats.org/officeDocument/2006/relationships/tags" Target="../tags/tag141.xml"/><Relationship Id="rId24" Type="http://schemas.openxmlformats.org/officeDocument/2006/relationships/image" Target="../media/image160.png"/><Relationship Id="rId5" Type="http://schemas.openxmlformats.org/officeDocument/2006/relationships/tags" Target="../tags/tag135.xml"/><Relationship Id="rId15" Type="http://schemas.openxmlformats.org/officeDocument/2006/relationships/notesSlide" Target="../notesSlides/notesSlide35.xml"/><Relationship Id="rId23" Type="http://schemas.openxmlformats.org/officeDocument/2006/relationships/image" Target="../media/image159.png"/><Relationship Id="rId28" Type="http://schemas.openxmlformats.org/officeDocument/2006/relationships/image" Target="../media/image80.png"/><Relationship Id="rId10" Type="http://schemas.openxmlformats.org/officeDocument/2006/relationships/tags" Target="../tags/tag140.xml"/><Relationship Id="rId19" Type="http://schemas.openxmlformats.org/officeDocument/2006/relationships/image" Target="../media/image155.png"/><Relationship Id="rId4" Type="http://schemas.openxmlformats.org/officeDocument/2006/relationships/tags" Target="../tags/tag134.xml"/><Relationship Id="rId9" Type="http://schemas.openxmlformats.org/officeDocument/2006/relationships/tags" Target="../tags/tag139.xml"/><Relationship Id="rId14" Type="http://schemas.openxmlformats.org/officeDocument/2006/relationships/slideLayout" Target="../slideLayouts/slideLayout5.xml"/><Relationship Id="rId22" Type="http://schemas.openxmlformats.org/officeDocument/2006/relationships/image" Target="../media/image158.png"/><Relationship Id="rId27" Type="http://schemas.openxmlformats.org/officeDocument/2006/relationships/image" Target="../media/image15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3" Type="http://schemas.openxmlformats.org/officeDocument/2006/relationships/tags" Target="../tags/tag156.xml"/><Relationship Id="rId18" Type="http://schemas.openxmlformats.org/officeDocument/2006/relationships/tags" Target="../tags/tag161.xml"/><Relationship Id="rId26" Type="http://schemas.openxmlformats.org/officeDocument/2006/relationships/image" Target="../media/image158.png"/><Relationship Id="rId39" Type="http://schemas.openxmlformats.org/officeDocument/2006/relationships/image" Target="../media/image170.png"/><Relationship Id="rId21" Type="http://schemas.openxmlformats.org/officeDocument/2006/relationships/tags" Target="../tags/tag164.xml"/><Relationship Id="rId34" Type="http://schemas.openxmlformats.org/officeDocument/2006/relationships/image" Target="../media/image165.png"/><Relationship Id="rId42" Type="http://schemas.openxmlformats.org/officeDocument/2006/relationships/image" Target="../media/image172.png"/><Relationship Id="rId47" Type="http://schemas.openxmlformats.org/officeDocument/2006/relationships/image" Target="../media/image177.png"/><Relationship Id="rId7" Type="http://schemas.openxmlformats.org/officeDocument/2006/relationships/tags" Target="../tags/tag150.xml"/><Relationship Id="rId2" Type="http://schemas.openxmlformats.org/officeDocument/2006/relationships/tags" Target="../tags/tag145.xml"/><Relationship Id="rId16" Type="http://schemas.openxmlformats.org/officeDocument/2006/relationships/tags" Target="../tags/tag159.xml"/><Relationship Id="rId29" Type="http://schemas.openxmlformats.org/officeDocument/2006/relationships/image" Target="../media/image153.png"/><Relationship Id="rId11" Type="http://schemas.openxmlformats.org/officeDocument/2006/relationships/tags" Target="../tags/tag154.xml"/><Relationship Id="rId24" Type="http://schemas.openxmlformats.org/officeDocument/2006/relationships/tags" Target="../tags/tag167.xml"/><Relationship Id="rId32" Type="http://schemas.openxmlformats.org/officeDocument/2006/relationships/image" Target="../media/image163.png"/><Relationship Id="rId37" Type="http://schemas.openxmlformats.org/officeDocument/2006/relationships/image" Target="../media/image168.png"/><Relationship Id="rId40" Type="http://schemas.openxmlformats.org/officeDocument/2006/relationships/image" Target="../media/image161.png"/><Relationship Id="rId45" Type="http://schemas.openxmlformats.org/officeDocument/2006/relationships/image" Target="../media/image175.png"/><Relationship Id="rId5" Type="http://schemas.openxmlformats.org/officeDocument/2006/relationships/tags" Target="../tags/tag148.xml"/><Relationship Id="rId15" Type="http://schemas.openxmlformats.org/officeDocument/2006/relationships/tags" Target="../tags/tag158.xml"/><Relationship Id="rId23" Type="http://schemas.openxmlformats.org/officeDocument/2006/relationships/tags" Target="../tags/tag166.xml"/><Relationship Id="rId28" Type="http://schemas.openxmlformats.org/officeDocument/2006/relationships/image" Target="../media/image93.png"/><Relationship Id="rId36" Type="http://schemas.openxmlformats.org/officeDocument/2006/relationships/image" Target="../media/image167.png"/><Relationship Id="rId49" Type="http://schemas.openxmlformats.org/officeDocument/2006/relationships/image" Target="../media/image179.png"/><Relationship Id="rId10" Type="http://schemas.openxmlformats.org/officeDocument/2006/relationships/tags" Target="../tags/tag153.xml"/><Relationship Id="rId19" Type="http://schemas.openxmlformats.org/officeDocument/2006/relationships/tags" Target="../tags/tag162.xml"/><Relationship Id="rId31" Type="http://schemas.openxmlformats.org/officeDocument/2006/relationships/image" Target="../media/image162.png"/><Relationship Id="rId44" Type="http://schemas.openxmlformats.org/officeDocument/2006/relationships/image" Target="../media/image174.png"/><Relationship Id="rId4" Type="http://schemas.openxmlformats.org/officeDocument/2006/relationships/tags" Target="../tags/tag147.xml"/><Relationship Id="rId9" Type="http://schemas.openxmlformats.org/officeDocument/2006/relationships/tags" Target="../tags/tag152.xml"/><Relationship Id="rId14" Type="http://schemas.openxmlformats.org/officeDocument/2006/relationships/tags" Target="../tags/tag157.xml"/><Relationship Id="rId22" Type="http://schemas.openxmlformats.org/officeDocument/2006/relationships/tags" Target="../tags/tag165.xml"/><Relationship Id="rId27" Type="http://schemas.openxmlformats.org/officeDocument/2006/relationships/image" Target="../media/image159.png"/><Relationship Id="rId30" Type="http://schemas.openxmlformats.org/officeDocument/2006/relationships/image" Target="../media/image106.png"/><Relationship Id="rId35" Type="http://schemas.openxmlformats.org/officeDocument/2006/relationships/image" Target="../media/image166.png"/><Relationship Id="rId43" Type="http://schemas.openxmlformats.org/officeDocument/2006/relationships/image" Target="../media/image173.png"/><Relationship Id="rId48" Type="http://schemas.openxmlformats.org/officeDocument/2006/relationships/image" Target="../media/image178.png"/><Relationship Id="rId8" Type="http://schemas.openxmlformats.org/officeDocument/2006/relationships/tags" Target="../tags/tag151.xml"/><Relationship Id="rId3" Type="http://schemas.openxmlformats.org/officeDocument/2006/relationships/tags" Target="../tags/tag146.xml"/><Relationship Id="rId12" Type="http://schemas.openxmlformats.org/officeDocument/2006/relationships/tags" Target="../tags/tag155.xml"/><Relationship Id="rId17" Type="http://schemas.openxmlformats.org/officeDocument/2006/relationships/tags" Target="../tags/tag160.xml"/><Relationship Id="rId25" Type="http://schemas.openxmlformats.org/officeDocument/2006/relationships/slideLayout" Target="../slideLayouts/slideLayout5.xml"/><Relationship Id="rId33" Type="http://schemas.openxmlformats.org/officeDocument/2006/relationships/image" Target="../media/image164.png"/><Relationship Id="rId38" Type="http://schemas.openxmlformats.org/officeDocument/2006/relationships/image" Target="../media/image169.png"/><Relationship Id="rId46" Type="http://schemas.openxmlformats.org/officeDocument/2006/relationships/image" Target="../media/image176.png"/><Relationship Id="rId20" Type="http://schemas.openxmlformats.org/officeDocument/2006/relationships/tags" Target="../tags/tag163.xml"/><Relationship Id="rId41" Type="http://schemas.openxmlformats.org/officeDocument/2006/relationships/image" Target="../media/image171.png"/><Relationship Id="rId1" Type="http://schemas.openxmlformats.org/officeDocument/2006/relationships/tags" Target="../tags/tag144.xml"/><Relationship Id="rId6" Type="http://schemas.openxmlformats.org/officeDocument/2006/relationships/tags" Target="../tags/tag14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tags" Target="../tags/tag175.xml"/><Relationship Id="rId13" Type="http://schemas.openxmlformats.org/officeDocument/2006/relationships/image" Target="../media/image180.png"/><Relationship Id="rId18" Type="http://schemas.openxmlformats.org/officeDocument/2006/relationships/image" Target="../media/image80.png"/><Relationship Id="rId3" Type="http://schemas.openxmlformats.org/officeDocument/2006/relationships/tags" Target="../tags/tag170.xml"/><Relationship Id="rId21" Type="http://schemas.openxmlformats.org/officeDocument/2006/relationships/image" Target="../media/image187.png"/><Relationship Id="rId7" Type="http://schemas.openxmlformats.org/officeDocument/2006/relationships/tags" Target="../tags/tag174.xml"/><Relationship Id="rId12" Type="http://schemas.openxmlformats.org/officeDocument/2006/relationships/slideLayout" Target="../slideLayouts/slideLayout2.xml"/><Relationship Id="rId17" Type="http://schemas.openxmlformats.org/officeDocument/2006/relationships/image" Target="../media/image184.png"/><Relationship Id="rId2" Type="http://schemas.openxmlformats.org/officeDocument/2006/relationships/tags" Target="../tags/tag169.xml"/><Relationship Id="rId16" Type="http://schemas.openxmlformats.org/officeDocument/2006/relationships/image" Target="../media/image183.png"/><Relationship Id="rId20" Type="http://schemas.openxmlformats.org/officeDocument/2006/relationships/image" Target="../media/image186.png"/><Relationship Id="rId1" Type="http://schemas.openxmlformats.org/officeDocument/2006/relationships/tags" Target="../tags/tag168.xml"/><Relationship Id="rId6" Type="http://schemas.openxmlformats.org/officeDocument/2006/relationships/tags" Target="../tags/tag173.xml"/><Relationship Id="rId11" Type="http://schemas.openxmlformats.org/officeDocument/2006/relationships/tags" Target="../tags/tag178.xml"/><Relationship Id="rId5" Type="http://schemas.openxmlformats.org/officeDocument/2006/relationships/tags" Target="../tags/tag172.xml"/><Relationship Id="rId15" Type="http://schemas.openxmlformats.org/officeDocument/2006/relationships/image" Target="../media/image182.png"/><Relationship Id="rId23" Type="http://schemas.openxmlformats.org/officeDocument/2006/relationships/image" Target="../media/image189.png"/><Relationship Id="rId10" Type="http://schemas.openxmlformats.org/officeDocument/2006/relationships/tags" Target="../tags/tag177.xml"/><Relationship Id="rId19" Type="http://schemas.openxmlformats.org/officeDocument/2006/relationships/image" Target="../media/image185.png"/><Relationship Id="rId4" Type="http://schemas.openxmlformats.org/officeDocument/2006/relationships/tags" Target="../tags/tag171.xml"/><Relationship Id="rId9" Type="http://schemas.openxmlformats.org/officeDocument/2006/relationships/tags" Target="../tags/tag176.xml"/><Relationship Id="rId14" Type="http://schemas.openxmlformats.org/officeDocument/2006/relationships/image" Target="../media/image181.png"/><Relationship Id="rId22" Type="http://schemas.openxmlformats.org/officeDocument/2006/relationships/image" Target="../media/image188.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0.xml"/><Relationship Id="rId1" Type="http://schemas.openxmlformats.org/officeDocument/2006/relationships/tags" Target="../tags/tag179.xml"/><Relationship Id="rId5" Type="http://schemas.openxmlformats.org/officeDocument/2006/relationships/image" Target="../media/image88.png"/><Relationship Id="rId4" Type="http://schemas.openxmlformats.org/officeDocument/2006/relationships/image" Target="../media/image190.png"/></Relationships>
</file>

<file path=ppt/slides/_rels/slide7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slideLayout" Target="../slideLayouts/slideLayout5.xml"/><Relationship Id="rId1" Type="http://schemas.openxmlformats.org/officeDocument/2006/relationships/tags" Target="../tags/tag181.xml"/><Relationship Id="rId4" Type="http://schemas.openxmlformats.org/officeDocument/2006/relationships/image" Target="../media/image190.png"/></Relationships>
</file>

<file path=ppt/slides/_rels/slide75.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slideLayout" Target="../slideLayouts/slideLayout5.xml"/><Relationship Id="rId7" Type="http://schemas.openxmlformats.org/officeDocument/2006/relationships/image" Target="../media/image153.png"/><Relationship Id="rId2" Type="http://schemas.openxmlformats.org/officeDocument/2006/relationships/tags" Target="../tags/tag183.xml"/><Relationship Id="rId1" Type="http://schemas.openxmlformats.org/officeDocument/2006/relationships/tags" Target="../tags/tag182.xml"/><Relationship Id="rId6" Type="http://schemas.openxmlformats.org/officeDocument/2006/relationships/image" Target="../media/image1270.png"/><Relationship Id="rId5" Type="http://schemas.openxmlformats.org/officeDocument/2006/relationships/image" Target="../media/image191.png"/><Relationship Id="rId4" Type="http://schemas.openxmlformats.org/officeDocument/2006/relationships/notesSlide" Target="../notesSlides/notesSlide3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xml"/><Relationship Id="rId7" Type="http://schemas.openxmlformats.org/officeDocument/2006/relationships/image" Target="../media/image10.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6.xml"/><Relationship Id="rId4" Type="http://schemas.openxmlformats.org/officeDocument/2006/relationships/slideLayout" Target="../slideLayouts/slideLayout2.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6"/>
          <p:cNvPicPr>
            <a:picLocks noChangeAspect="1" noChangeArrowheads="1"/>
          </p:cNvPicPr>
          <p:nvPr/>
        </p:nvPicPr>
        <p:blipFill>
          <a:blip r:embed="rId3" cstate="screen"/>
          <a:srcRect/>
          <a:stretch>
            <a:fillRect/>
          </a:stretch>
        </p:blipFill>
        <p:spPr bwMode="auto">
          <a:xfrm>
            <a:off x="0" y="0"/>
            <a:ext cx="9144000" cy="6858000"/>
          </a:xfrm>
          <a:prstGeom prst="rect">
            <a:avLst/>
          </a:prstGeom>
          <a:noFill/>
          <a:ln w="12700">
            <a:noFill/>
            <a:miter lim="800000"/>
            <a:headEnd type="none" w="lg" len="med"/>
            <a:tailEnd type="none" w="lg" len="med"/>
          </a:ln>
        </p:spPr>
      </p:pic>
      <p:sp>
        <p:nvSpPr>
          <p:cNvPr id="44035" name="Rectangle 2"/>
          <p:cNvSpPr>
            <a:spLocks noGrp="1" noChangeArrowheads="1"/>
          </p:cNvSpPr>
          <p:nvPr>
            <p:ph type="ctrTitle" sz="quarter"/>
          </p:nvPr>
        </p:nvSpPr>
        <p:spPr>
          <a:xfrm>
            <a:off x="685800" y="533400"/>
            <a:ext cx="7772400" cy="1143000"/>
          </a:xfrm>
        </p:spPr>
        <p:txBody>
          <a:bodyPr/>
          <a:lstStyle/>
          <a:p>
            <a:pPr>
              <a:defRPr/>
            </a:pPr>
            <a:r>
              <a:rPr lang="en-US" dirty="0"/>
              <a:t>Flocculation Model</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Mechanical Flocculators and Energy Dissipation Rate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Model the mixing unit as a flat plate moving normal to the fluid (infinite fluid)</a:t>
                </a:r>
              </a:p>
              <a:p>
                <a:r>
                  <a:rPr lang="en-US" dirty="0"/>
                  <a:t>The maximum energy dissipation rate is given by</a:t>
                </a:r>
              </a:p>
              <a:p>
                <a:endParaRPr lang="en-US" dirty="0"/>
              </a:p>
              <a:p>
                <a:r>
                  <a:rPr lang="en-US" dirty="0"/>
                  <a:t>Closely spaced plates will</a:t>
                </a:r>
                <a:br>
                  <a:rPr lang="en-US" dirty="0"/>
                </a:br>
                <a:r>
                  <a:rPr lang="en-US" dirty="0"/>
                  <a:t>have higher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3"/>
                <a:stretch>
                  <a:fillRect l="-3407" t="-7547" r="-1407"/>
                </a:stretch>
              </a:blipFill>
            </p:spPr>
            <p:txBody>
              <a:bodyPr/>
              <a:lstStyle/>
              <a:p>
                <a:r>
                  <a:rPr lang="en-US">
                    <a:noFill/>
                  </a:rPr>
                  <a:t> </a:t>
                </a:r>
              </a:p>
            </p:txBody>
          </p:sp>
        </mc:Fallback>
      </mc:AlternateContent>
      <p:pic>
        <p:nvPicPr>
          <p:cNvPr id="2225160" name="Picture 8" descr="http://spsengineering.com/wp-content/uploads/2010/12/Picture2-300x211.jp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9540" y="4461226"/>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017274" y="3291842"/>
            <a:ext cx="3896138" cy="954107"/>
          </a:xfrm>
          <a:prstGeom prst="rect">
            <a:avLst/>
          </a:prstGeom>
          <a:noFill/>
        </p:spPr>
        <p:txBody>
          <a:bodyPr wrap="square" rtlCol="0">
            <a:spAutoFit/>
          </a:bodyPr>
          <a:lstStyle/>
          <a:p>
            <a:r>
              <a:rPr lang="en-US" dirty="0"/>
              <a:t>V is relative velocity between fluid and plate</a:t>
            </a:r>
          </a:p>
        </p:txBody>
      </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092772" y="3383748"/>
            <a:ext cx="2924502" cy="770293"/>
          </a:xfrm>
          <a:prstGeom prst="rect">
            <a:avLst/>
          </a:prstGeom>
        </p:spPr>
      </p:pic>
    </p:spTree>
    <p:extLst>
      <p:ext uri="{BB962C8B-B14F-4D97-AF65-F5344CB8AC3E}">
        <p14:creationId xmlns:p14="http://schemas.microsoft.com/office/powerpoint/2010/main" val="12476971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Computational Fluid Dynamics Analysis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Flat plate normal to the flow</a:t>
                </a:r>
              </a:p>
              <a:p>
                <a:r>
                  <a:rPr lang="en-US" sz="2800" dirty="0"/>
                  <a:t>1 m wide</a:t>
                </a:r>
              </a:p>
              <a:p>
                <a:r>
                  <a:rPr lang="en-US" sz="2800" dirty="0"/>
                  <a:t>Flow was 2-D</a:t>
                </a:r>
              </a:p>
              <a:p>
                <a:r>
                  <a:rPr lang="en-US" sz="2800" dirty="0"/>
                  <a:t>V=1 m/s</a:t>
                </a:r>
              </a:p>
              <a:p>
                <a:r>
                  <a:rPr lang="en-US" sz="2800" dirty="0"/>
                  <a:t>Re = 100,000</a:t>
                </a:r>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𝜀</m:t>
                        </m:r>
                      </m:e>
                      <m:sub>
                        <m:r>
                          <a:rPr lang="en-US" sz="2800" i="1">
                            <a:latin typeface="Cambria Math"/>
                          </a:rPr>
                          <m:t>𝑀𝑎𝑥</m:t>
                        </m:r>
                      </m:sub>
                    </m:sSub>
                  </m:oMath>
                </a14:m>
                <a:r>
                  <a:rPr lang="en-US" sz="2800" dirty="0"/>
                  <a:t> = 0.04 W/kg</a:t>
                </a:r>
              </a:p>
              <a:p>
                <a:endParaRPr lang="en-US" sz="2800" dirty="0"/>
              </a:p>
              <a:p>
                <a:endParaRPr lang="en-US" sz="2800" dirty="0"/>
              </a:p>
              <a:p>
                <a14:m>
                  <m:oMath xmlns:m="http://schemas.openxmlformats.org/officeDocument/2006/math">
                    <m:sSub>
                      <m:sSubPr>
                        <m:ctrlPr>
                          <a:rPr lang="en-US" sz="2800" i="1">
                            <a:latin typeface="Cambria Math" panose="02040503050406030204" pitchFamily="18" charset="0"/>
                          </a:rPr>
                        </m:ctrlPr>
                      </m:sSubPr>
                      <m:e>
                        <m:r>
                          <a:rPr lang="en-US" sz="2800" i="1">
                            <a:latin typeface="Cambria Math"/>
                          </a:rPr>
                          <m:t>𝛱</m:t>
                        </m:r>
                      </m:e>
                      <m:sub>
                        <m:r>
                          <a:rPr lang="en-US" sz="2800" i="1">
                            <a:latin typeface="Cambria Math"/>
                          </a:rPr>
                          <m:t>𝑃𝑙𝑎𝑡𝑒</m:t>
                        </m:r>
                      </m:sub>
                    </m:sSub>
                  </m:oMath>
                </a14:m>
                <a:r>
                  <a:rPr lang="en-US" sz="2800" dirty="0"/>
                  <a:t> </a:t>
                </a:r>
                <a:r>
                  <a:rPr lang="en-US" sz="2800"/>
                  <a:t>= 0.04</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5"/>
                <a:stretch>
                  <a:fillRect l="-2889" t="-6604" b="-5795"/>
                </a:stretch>
              </a:blipFill>
            </p:spPr>
            <p:txBody>
              <a:bodyPr/>
              <a:lstStyle/>
              <a:p>
                <a:r>
                  <a:rPr lang="en-US">
                    <a:noFill/>
                  </a:rPr>
                  <a:t> </a:t>
                </a:r>
              </a:p>
            </p:txBody>
          </p:sp>
        </mc:Fallback>
      </mc:AlternateContent>
      <p:pic>
        <p:nvPicPr>
          <p:cNvPr id="2223106" name="Picture 2 1"/>
          <p:cNvPicPr>
            <a:picLocks noChangeAspect="1" noChangeArrowheads="1"/>
          </p:cNvPicPr>
          <p:nvPr/>
        </p:nvPicPr>
        <p:blipFill rotWithShape="1">
          <a:blip r:embed="rId6">
            <a:extLst>
              <a:ext uri="{28A0092B-C50C-407E-A947-70E740481C1C}">
                <a14:useLocalDpi xmlns:a14="http://schemas.microsoft.com/office/drawing/2010/main" val="0"/>
              </a:ext>
            </a:extLst>
          </a:blip>
          <a:srcRect t="10317" r="90699" b="35565"/>
          <a:stretch/>
        </p:blipFill>
        <p:spPr bwMode="auto">
          <a:xfrm>
            <a:off x="8164864" y="1570184"/>
            <a:ext cx="708964" cy="2739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2"/>
          <p:cNvPicPr>
            <a:picLocks noChangeAspect="1" noChangeArrowheads="1"/>
          </p:cNvPicPr>
          <p:nvPr/>
        </p:nvPicPr>
        <p:blipFill rotWithShape="1">
          <a:blip r:embed="rId6">
            <a:extLst>
              <a:ext uri="{28A0092B-C50C-407E-A947-70E740481C1C}">
                <a14:useLocalDpi xmlns:a14="http://schemas.microsoft.com/office/drawing/2010/main" val="0"/>
              </a:ext>
            </a:extLst>
          </a:blip>
          <a:srcRect l="29746" t="31362" r="27783" b="44387"/>
          <a:stretch/>
        </p:blipFill>
        <p:spPr bwMode="auto">
          <a:xfrm>
            <a:off x="4730375" y="2968084"/>
            <a:ext cx="3237470" cy="12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3"/>
          <p:cNvPicPr>
            <a:picLocks noChangeAspect="1" noChangeArrowheads="1"/>
          </p:cNvPicPr>
          <p:nvPr/>
        </p:nvPicPr>
        <p:blipFill rotWithShape="1">
          <a:blip r:embed="rId6">
            <a:extLst>
              <a:ext uri="{28A0092B-C50C-407E-A947-70E740481C1C}">
                <a14:useLocalDpi xmlns:a14="http://schemas.microsoft.com/office/drawing/2010/main" val="0"/>
              </a:ext>
            </a:extLst>
          </a:blip>
          <a:srcRect l="37202" t="91361" r="35197" b="1764"/>
          <a:stretch/>
        </p:blipFill>
        <p:spPr bwMode="auto">
          <a:xfrm>
            <a:off x="4868396" y="5921055"/>
            <a:ext cx="2103929" cy="347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rot="5400000">
            <a:off x="4786100" y="3570514"/>
            <a:ext cx="182880" cy="182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26181" name="Picture 5 1"/>
          <p:cNvPicPr>
            <a:picLocks noChangeAspect="1" noChangeArrowheads="1"/>
          </p:cNvPicPr>
          <p:nvPr/>
        </p:nvPicPr>
        <p:blipFill rotWithShape="1">
          <a:blip r:embed="rId7">
            <a:extLst>
              <a:ext uri="{28A0092B-C50C-407E-A947-70E740481C1C}">
                <a14:useLocalDpi xmlns:a14="http://schemas.microsoft.com/office/drawing/2010/main" val="0"/>
              </a:ext>
            </a:extLst>
          </a:blip>
          <a:srcRect t="4749" r="90752" b="40534"/>
          <a:stretch/>
        </p:blipFill>
        <p:spPr bwMode="auto">
          <a:xfrm>
            <a:off x="8168420" y="4078223"/>
            <a:ext cx="706424" cy="2775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2"/>
          <p:cNvPicPr>
            <a:picLocks noChangeAspect="1" noChangeArrowheads="1"/>
          </p:cNvPicPr>
          <p:nvPr/>
        </p:nvPicPr>
        <p:blipFill rotWithShape="1">
          <a:blip r:embed="rId7">
            <a:extLst>
              <a:ext uri="{28A0092B-C50C-407E-A947-70E740481C1C}">
                <a14:useLocalDpi xmlns:a14="http://schemas.microsoft.com/office/drawing/2010/main" val="0"/>
              </a:ext>
            </a:extLst>
          </a:blip>
          <a:srcRect l="29632" t="33966" r="29151" b="47030"/>
          <a:stretch/>
        </p:blipFill>
        <p:spPr bwMode="auto">
          <a:xfrm>
            <a:off x="4730375" y="4880925"/>
            <a:ext cx="3148277" cy="963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4797914" y="2578277"/>
            <a:ext cx="3013197" cy="461665"/>
          </a:xfrm>
          <a:prstGeom prst="rect">
            <a:avLst/>
          </a:prstGeom>
          <a:noFill/>
        </p:spPr>
        <p:txBody>
          <a:bodyPr wrap="none" rtlCol="0">
            <a:spAutoFit/>
          </a:bodyPr>
          <a:lstStyle/>
          <a:p>
            <a:r>
              <a:rPr lang="en-US" sz="2400" dirty="0"/>
              <a:t>Energy dissipation rate</a:t>
            </a:r>
          </a:p>
        </p:txBody>
      </p:sp>
      <p:sp>
        <p:nvSpPr>
          <p:cNvPr id="14" name="TextBox 13"/>
          <p:cNvSpPr txBox="1"/>
          <p:nvPr/>
        </p:nvSpPr>
        <p:spPr>
          <a:xfrm>
            <a:off x="5486820" y="4419086"/>
            <a:ext cx="1635384" cy="461665"/>
          </a:xfrm>
          <a:prstGeom prst="rect">
            <a:avLst/>
          </a:prstGeom>
          <a:noFill/>
        </p:spPr>
        <p:txBody>
          <a:bodyPr wrap="none" rtlCol="0">
            <a:spAutoFit/>
          </a:bodyPr>
          <a:lstStyle/>
          <a:p>
            <a:r>
              <a:rPr lang="en-US" sz="2400" dirty="0"/>
              <a:t>Streamlines</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86820" y="1871116"/>
            <a:ext cx="2389333" cy="595810"/>
          </a:xfrm>
          <a:prstGeom prst="rect">
            <a:avLst/>
          </a:prstGeom>
        </p:spPr>
      </p:pic>
      <p:pic>
        <p:nvPicPr>
          <p:cNvPr id="10" name="Picture 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2558" y="4808179"/>
            <a:ext cx="2887436" cy="598926"/>
          </a:xfrm>
          <a:prstGeom prst="rect">
            <a:avLst/>
          </a:prstGeom>
        </p:spPr>
      </p:pic>
    </p:spTree>
    <p:extLst>
      <p:ext uri="{BB962C8B-B14F-4D97-AF65-F5344CB8AC3E}">
        <p14:creationId xmlns:p14="http://schemas.microsoft.com/office/powerpoint/2010/main" val="8358727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457200" y="228600"/>
                <a:ext cx="6008336" cy="1143000"/>
              </a:xfrm>
            </p:spPr>
            <p:txBody>
              <a:bodyPr/>
              <a:lstStyle/>
              <a:p>
                <a:r>
                  <a:rPr lang="en-US" dirty="0"/>
                  <a:t>What is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for mechanical flocculators?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457200" y="228600"/>
                <a:ext cx="6008336" cy="1143000"/>
              </a:xfrm>
              <a:blipFill rotWithShape="1">
                <a:blip r:embed="rId3"/>
                <a:stretch>
                  <a:fillRect l="-3550" t="-23529" r="-3550" b="-385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The maximum velocity for mixing units given by 10 State Standards is 3 </a:t>
                </a:r>
                <a:r>
                  <a:rPr lang="en-US" dirty="0" err="1"/>
                  <a:t>ft</a:t>
                </a:r>
                <a:r>
                  <a:rPr lang="en-US" dirty="0"/>
                  <a:t>/s</a:t>
                </a:r>
              </a:p>
              <a:p>
                <a:r>
                  <a:rPr lang="en-US" dirty="0"/>
                  <a:t>No minimum plate width is specified</a:t>
                </a:r>
              </a:p>
              <a:p>
                <a:r>
                  <a:rPr lang="en-US" dirty="0"/>
                  <a:t>For narrow plates </a:t>
                </a:r>
                <a14:m>
                  <m:oMath xmlns:m="http://schemas.openxmlformats.org/officeDocument/2006/math">
                    <m:sSub>
                      <m:sSubPr>
                        <m:ctrlPr>
                          <a:rPr lang="en-US" i="1">
                            <a:latin typeface="Cambria Math" panose="02040503050406030204" pitchFamily="18" charset="0"/>
                          </a:rPr>
                        </m:ctrlPr>
                      </m:sSubPr>
                      <m:e>
                        <m:r>
                          <a:rPr lang="en-US" i="1">
                            <a:latin typeface="Cambria Math"/>
                          </a:rPr>
                          <m:t>𝜀</m:t>
                        </m:r>
                      </m:e>
                      <m:sub>
                        <m:r>
                          <a:rPr lang="en-US" i="1">
                            <a:latin typeface="Cambria Math"/>
                          </a:rPr>
                          <m:t>𝑀𝑎𝑥</m:t>
                        </m:r>
                      </m:sub>
                    </m:sSub>
                  </m:oMath>
                </a14:m>
                <a:r>
                  <a:rPr lang="en-US" dirty="0"/>
                  <a:t> is comparable to rapid mix!</a:t>
                </a:r>
              </a:p>
              <a:p>
                <a:r>
                  <a:rPr lang="en-US" dirty="0"/>
                  <a:t>Mechanical flocculators may be breaking flocs in the wake of the mixer</a:t>
                </a:r>
              </a:p>
              <a:p>
                <a:r>
                  <a:rPr lang="en-US" dirty="0"/>
                  <a:t>Nonuniformity of the energy dissipation rate is an inefficient use of energy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1">
                <a:blip r:embed="rId4"/>
                <a:stretch>
                  <a:fillRect l="-3407" t="-7547" r="-2815" b="-11995"/>
                </a:stretch>
              </a:blipFill>
            </p:spPr>
            <p:txBody>
              <a:bodyPr/>
              <a:lstStyle/>
              <a:p>
                <a:r>
                  <a:rPr lang="en-US">
                    <a:noFill/>
                  </a:rPr>
                  <a:t> </a:t>
                </a:r>
              </a:p>
            </p:txBody>
          </p:sp>
        </mc:Fallback>
      </mc:AlternateContent>
      <p:sp>
        <p:nvSpPr>
          <p:cNvPr id="4" name="Rectangle 3"/>
          <p:cNvSpPr/>
          <p:nvPr/>
        </p:nvSpPr>
        <p:spPr>
          <a:xfrm>
            <a:off x="2869533" y="6488668"/>
            <a:ext cx="6209731" cy="369332"/>
          </a:xfrm>
          <a:prstGeom prst="rect">
            <a:avLst/>
          </a:prstGeom>
        </p:spPr>
        <p:txBody>
          <a:bodyPr wrap="square">
            <a:spAutoFit/>
          </a:bodyPr>
          <a:lstStyle/>
          <a:p>
            <a:pPr algn="r"/>
            <a:r>
              <a:rPr lang="en-US" sz="1800" dirty="0">
                <a:hlinkClick r:id="rId5"/>
              </a:rPr>
              <a:t>http://10statesstandards.com/waterrev2012.pdf</a:t>
            </a:r>
            <a:endParaRPr lang="en-US" sz="1800" dirty="0"/>
          </a:p>
        </p:txBody>
      </p:sp>
      <p:pic>
        <p:nvPicPr>
          <p:cNvPr id="6" name="Picture 5"/>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295276" y="140361"/>
            <a:ext cx="2783988" cy="694222"/>
          </a:xfrm>
          <a:prstGeom prst="rect">
            <a:avLst/>
          </a:prstGeom>
        </p:spPr>
      </p:pic>
    </p:spTree>
    <p:extLst>
      <p:ext uri="{BB962C8B-B14F-4D97-AF65-F5344CB8AC3E}">
        <p14:creationId xmlns:p14="http://schemas.microsoft.com/office/powerpoint/2010/main" val="8809912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Uniformity of mixing requires </a:t>
            </a:r>
          </a:p>
        </p:txBody>
      </p:sp>
      <p:sp>
        <p:nvSpPr>
          <p:cNvPr id="3" name="Content Placeholder 2"/>
          <p:cNvSpPr>
            <a:spLocks noGrp="1"/>
          </p:cNvSpPr>
          <p:nvPr>
            <p:ph idx="1"/>
          </p:nvPr>
        </p:nvSpPr>
        <p:spPr/>
        <p:txBody>
          <a:bodyPr/>
          <a:lstStyle/>
          <a:p>
            <a:r>
              <a:rPr lang="en-US" dirty="0"/>
              <a:t>“Flocculation reactors should be designed to have </a:t>
            </a:r>
            <a:r>
              <a:rPr lang="en-US" b="1" dirty="0"/>
              <a:t>relatively uniform mixing </a:t>
            </a:r>
            <a:r>
              <a:rPr lang="en-US" dirty="0"/>
              <a:t>intensities throughout the reactor.”</a:t>
            </a:r>
          </a:p>
          <a:p>
            <a:r>
              <a:rPr lang="en-US" dirty="0"/>
              <a:t>“If the mixing intensity varies considerably across the reactor, substantial breakup will occur in the portions of the reactor with the highest intensities, thereby acting against the flocculation desired.”</a:t>
            </a:r>
          </a:p>
        </p:txBody>
      </p:sp>
      <p:sp>
        <p:nvSpPr>
          <p:cNvPr id="4" name="TextBox 3"/>
          <p:cNvSpPr txBox="1"/>
          <p:nvPr/>
        </p:nvSpPr>
        <p:spPr>
          <a:xfrm>
            <a:off x="474453" y="6208202"/>
            <a:ext cx="8350370" cy="707886"/>
          </a:xfrm>
          <a:prstGeom prst="rect">
            <a:avLst/>
          </a:prstGeom>
          <a:noFill/>
        </p:spPr>
        <p:txBody>
          <a:bodyPr wrap="square" rtlCol="0">
            <a:spAutoFit/>
          </a:bodyPr>
          <a:lstStyle/>
          <a:p>
            <a:r>
              <a:rPr lang="en-US" sz="2000" dirty="0"/>
              <a:t>Benjamin and Lawler. Water Quality Engineering: Physical/Chemical Treatment Processes (page 833)</a:t>
            </a:r>
          </a:p>
        </p:txBody>
      </p:sp>
    </p:spTree>
    <p:extLst>
      <p:ext uri="{BB962C8B-B14F-4D97-AF65-F5344CB8AC3E}">
        <p14:creationId xmlns:p14="http://schemas.microsoft.com/office/powerpoint/2010/main" val="29367077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Mechanical Flocculators Summary</a:t>
            </a:r>
          </a:p>
        </p:txBody>
      </p:sp>
      <p:sp>
        <p:nvSpPr>
          <p:cNvPr id="3" name="Content Placeholder 2"/>
          <p:cNvSpPr>
            <a:spLocks noGrp="1"/>
          </p:cNvSpPr>
          <p:nvPr>
            <p:ph idx="1"/>
          </p:nvPr>
        </p:nvSpPr>
        <p:spPr/>
        <p:txBody>
          <a:bodyPr/>
          <a:lstStyle/>
          <a:p>
            <a:r>
              <a:rPr lang="en-US" dirty="0"/>
              <a:t>Waste (a small amount of) electricity</a:t>
            </a:r>
          </a:p>
          <a:p>
            <a:r>
              <a:rPr lang="en-US" dirty="0"/>
              <a:t>Require unnecessary mechanical components</a:t>
            </a:r>
          </a:p>
          <a:p>
            <a:r>
              <a:rPr lang="en-US" dirty="0"/>
              <a:t>Have a wide distribution of energy dissipation rates (highest in the wake of the paddles) that may break flocs</a:t>
            </a:r>
          </a:p>
          <a:p>
            <a:r>
              <a:rPr lang="en-US" dirty="0"/>
              <a:t>Have a wide distribution of particle residence times (completely mixed flow reactors)</a:t>
            </a:r>
          </a:p>
          <a:p>
            <a:endParaRPr lang="en-US" dirty="0"/>
          </a:p>
        </p:txBody>
      </p:sp>
      <p:sp>
        <p:nvSpPr>
          <p:cNvPr id="5" name="Oval 4"/>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228600"/>
            <a:ext cx="5923072" cy="1143000"/>
          </a:xfrm>
        </p:spPr>
        <p:txBody>
          <a:bodyPr/>
          <a:lstStyle/>
          <a:p>
            <a:r>
              <a:rPr lang="en-US" dirty="0"/>
              <a:t>Hydraulic Flocculators</a:t>
            </a:r>
          </a:p>
        </p:txBody>
      </p:sp>
      <p:sp>
        <p:nvSpPr>
          <p:cNvPr id="101379" name="Rectangle 3"/>
          <p:cNvSpPr>
            <a:spLocks noGrp="1" noChangeArrowheads="1"/>
          </p:cNvSpPr>
          <p:nvPr>
            <p:ph idx="1"/>
          </p:nvPr>
        </p:nvSpPr>
        <p:spPr/>
        <p:txBody>
          <a:bodyPr/>
          <a:lstStyle/>
          <a:p>
            <a:r>
              <a:rPr lang="en-US" dirty="0"/>
              <a:t>Horizontal baffle</a:t>
            </a:r>
          </a:p>
          <a:p>
            <a:pPr lvl="1"/>
            <a:endParaRPr lang="en-US" dirty="0"/>
          </a:p>
          <a:p>
            <a:r>
              <a:rPr lang="en-US" dirty="0"/>
              <a:t>Vertical baffle</a:t>
            </a:r>
          </a:p>
          <a:p>
            <a:pPr lvl="1"/>
            <a:endParaRPr lang="en-US" dirty="0"/>
          </a:p>
          <a:p>
            <a:r>
              <a:rPr lang="en-US" dirty="0"/>
              <a:t>Pipe flow (w/ orifices)</a:t>
            </a:r>
          </a:p>
          <a:p>
            <a:pPr lvl="1"/>
            <a:endParaRPr lang="en-US" dirty="0"/>
          </a:p>
          <a:p>
            <a:r>
              <a:rPr lang="en-US" dirty="0"/>
              <a:t>Gravel bed</a:t>
            </a:r>
          </a:p>
        </p:txBody>
      </p:sp>
      <p:pic>
        <p:nvPicPr>
          <p:cNvPr id="101380" name="Picture 4" descr="R001-021"/>
          <p:cNvPicPr>
            <a:picLocks noChangeAspect="1" noChangeArrowheads="1"/>
          </p:cNvPicPr>
          <p:nvPr/>
        </p:nvPicPr>
        <p:blipFill>
          <a:blip r:embed="rId3" cstate="screen"/>
          <a:srcRect/>
          <a:stretch>
            <a:fillRect/>
          </a:stretch>
        </p:blipFill>
        <p:spPr bwMode="auto">
          <a:xfrm>
            <a:off x="4069101" y="1207672"/>
            <a:ext cx="2355850" cy="1649412"/>
          </a:xfrm>
          <a:prstGeom prst="rect">
            <a:avLst/>
          </a:prstGeom>
          <a:noFill/>
          <a:ln w="9525">
            <a:noFill/>
            <a:miter lim="800000"/>
            <a:headEnd/>
            <a:tailEnd/>
          </a:ln>
        </p:spPr>
      </p:pic>
      <p:pic>
        <p:nvPicPr>
          <p:cNvPr id="101381" name="Picture 5" descr="P1100262"/>
          <p:cNvPicPr>
            <a:picLocks noChangeAspect="1" noChangeArrowheads="1"/>
          </p:cNvPicPr>
          <p:nvPr/>
        </p:nvPicPr>
        <p:blipFill>
          <a:blip r:embed="rId4" cstate="screen"/>
          <a:srcRect/>
          <a:stretch>
            <a:fillRect/>
          </a:stretch>
        </p:blipFill>
        <p:spPr bwMode="auto">
          <a:xfrm>
            <a:off x="7200900" y="1774825"/>
            <a:ext cx="1333500" cy="1096963"/>
          </a:xfrm>
          <a:prstGeom prst="rect">
            <a:avLst/>
          </a:prstGeom>
          <a:noFill/>
          <a:ln w="9525">
            <a:noFill/>
            <a:miter lim="800000"/>
            <a:headEnd/>
            <a:tailEnd/>
          </a:ln>
        </p:spPr>
      </p:pic>
      <p:pic>
        <p:nvPicPr>
          <p:cNvPr id="101382" name="Picture 6"/>
          <p:cNvPicPr>
            <a:picLocks noChangeAspect="1" noChangeArrowheads="1"/>
          </p:cNvPicPr>
          <p:nvPr/>
        </p:nvPicPr>
        <p:blipFill>
          <a:blip r:embed="rId5" cstate="screen"/>
          <a:srcRect/>
          <a:stretch>
            <a:fillRect/>
          </a:stretch>
        </p:blipFill>
        <p:spPr bwMode="auto">
          <a:xfrm>
            <a:off x="5593670" y="4510202"/>
            <a:ext cx="2701925" cy="1820863"/>
          </a:xfrm>
          <a:prstGeom prst="rect">
            <a:avLst/>
          </a:prstGeom>
          <a:noFill/>
          <a:ln w="12700">
            <a:noFill/>
            <a:miter lim="800000"/>
            <a:headEnd type="none" w="lg" len="med"/>
            <a:tailEnd type="none" w="lg" len="med"/>
          </a:ln>
        </p:spPr>
      </p:pic>
      <p:sp>
        <p:nvSpPr>
          <p:cNvPr id="184327" name="Oval 7"/>
          <p:cNvSpPr>
            <a:spLocks noChangeArrowheads="1"/>
          </p:cNvSpPr>
          <p:nvPr/>
        </p:nvSpPr>
        <p:spPr bwMode="auto">
          <a:xfrm>
            <a:off x="8242300" y="1905000"/>
            <a:ext cx="88900" cy="88900"/>
          </a:xfrm>
          <a:prstGeom prst="ellipse">
            <a:avLst/>
          </a:prstGeom>
          <a:solidFill>
            <a:schemeClr val="accent1"/>
          </a:solidFill>
          <a:ln w="12700">
            <a:solidFill>
              <a:schemeClr val="tx1"/>
            </a:solidFill>
            <a:round/>
            <a:headEnd type="none" w="lg" len="med"/>
            <a:tailEnd type="none" w="lg" len="med"/>
          </a:ln>
        </p:spPr>
        <p:txBody>
          <a:bodyPr wrap="none" anchor="ctr">
            <a:spAutoFit/>
          </a:bodyPr>
          <a:lstStyle/>
          <a:p>
            <a:endParaRPr lang="en-US"/>
          </a:p>
        </p:txBody>
      </p:sp>
      <p:grpSp>
        <p:nvGrpSpPr>
          <p:cNvPr id="2" name="Group 8"/>
          <p:cNvGrpSpPr>
            <a:grpSpLocks/>
          </p:cNvGrpSpPr>
          <p:nvPr/>
        </p:nvGrpSpPr>
        <p:grpSpPr bwMode="auto">
          <a:xfrm>
            <a:off x="6184900" y="-71438"/>
            <a:ext cx="2970213" cy="1674813"/>
            <a:chOff x="2191" y="1296"/>
            <a:chExt cx="3185" cy="1796"/>
          </a:xfrm>
        </p:grpSpPr>
        <p:sp>
          <p:nvSpPr>
            <p:cNvPr id="101385" name="Rectangle 9"/>
            <p:cNvSpPr>
              <a:spLocks noChangeArrowheads="1"/>
            </p:cNvSpPr>
            <p:nvPr/>
          </p:nvSpPr>
          <p:spPr bwMode="auto">
            <a:xfrm>
              <a:off x="2235" y="1528"/>
              <a:ext cx="331" cy="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6" name="Rectangle 10"/>
            <p:cNvSpPr>
              <a:spLocks noChangeArrowheads="1"/>
            </p:cNvSpPr>
            <p:nvPr/>
          </p:nvSpPr>
          <p:spPr bwMode="auto">
            <a:xfrm>
              <a:off x="2561" y="1528"/>
              <a:ext cx="330" cy="1501"/>
            </a:xfrm>
            <a:prstGeom prst="rect">
              <a:avLst/>
            </a:prstGeom>
            <a:solidFill>
              <a:schemeClr val="hlink"/>
            </a:solidFill>
            <a:ln w="12700">
              <a:noFill/>
              <a:miter lim="800000"/>
              <a:headEnd type="none" w="lg" len="med"/>
              <a:tailEnd type="none" w="lg" len="med"/>
            </a:ln>
          </p:spPr>
          <p:txBody>
            <a:bodyPr wrap="none" anchor="ctr">
              <a:spAutoFit/>
            </a:bodyPr>
            <a:lstStyle/>
            <a:p>
              <a:endParaRPr lang="en-US"/>
            </a:p>
          </p:txBody>
        </p:sp>
        <p:sp>
          <p:nvSpPr>
            <p:cNvPr id="101387" name="Rectangle 11"/>
            <p:cNvSpPr>
              <a:spLocks noChangeArrowheads="1"/>
            </p:cNvSpPr>
            <p:nvPr/>
          </p:nvSpPr>
          <p:spPr bwMode="auto">
            <a:xfrm>
              <a:off x="2886" y="1562"/>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8" name="Rectangle 12"/>
            <p:cNvSpPr>
              <a:spLocks noChangeArrowheads="1"/>
            </p:cNvSpPr>
            <p:nvPr/>
          </p:nvSpPr>
          <p:spPr bwMode="auto">
            <a:xfrm>
              <a:off x="3844" y="1585"/>
              <a:ext cx="958"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89" name="Rectangle 13"/>
            <p:cNvSpPr>
              <a:spLocks noChangeArrowheads="1"/>
            </p:cNvSpPr>
            <p:nvPr/>
          </p:nvSpPr>
          <p:spPr bwMode="auto">
            <a:xfrm>
              <a:off x="4801" y="1608"/>
              <a:ext cx="575" cy="1484"/>
            </a:xfrm>
            <a:prstGeom prst="rect">
              <a:avLst/>
            </a:prstGeom>
            <a:solidFill>
              <a:schemeClr val="hlink"/>
            </a:solidFill>
            <a:ln w="12700">
              <a:noFill/>
              <a:miter lim="800000"/>
              <a:headEnd type="none" w="lg" len="med"/>
              <a:tailEnd type="none" w="lg" len="med"/>
            </a:ln>
          </p:spPr>
          <p:txBody>
            <a:bodyPr anchor="ctr">
              <a:spAutoFit/>
            </a:bodyPr>
            <a:lstStyle/>
            <a:p>
              <a:endParaRPr lang="en-US"/>
            </a:p>
          </p:txBody>
        </p:sp>
        <p:sp>
          <p:nvSpPr>
            <p:cNvPr id="101390" name="Freeform 14"/>
            <p:cNvSpPr>
              <a:spLocks/>
            </p:cNvSpPr>
            <p:nvPr/>
          </p:nvSpPr>
          <p:spPr bwMode="auto">
            <a:xfrm>
              <a:off x="2213" y="1612"/>
              <a:ext cx="3161" cy="1479"/>
            </a:xfrm>
            <a:custGeom>
              <a:avLst/>
              <a:gdLst>
                <a:gd name="T0" fmla="*/ 0 w 4407"/>
                <a:gd name="T1" fmla="*/ 0 h 2357"/>
                <a:gd name="T2" fmla="*/ 338 w 4407"/>
                <a:gd name="T3" fmla="*/ 0 h 2357"/>
                <a:gd name="T4" fmla="*/ 338 w 4407"/>
                <a:gd name="T5" fmla="*/ 1419 h 2357"/>
                <a:gd name="T6" fmla="*/ 3161 w 4407"/>
                <a:gd name="T7" fmla="*/ 1479 h 2357"/>
                <a:gd name="T8" fmla="*/ 0 60000 65536"/>
                <a:gd name="T9" fmla="*/ 0 60000 65536"/>
                <a:gd name="T10" fmla="*/ 0 60000 65536"/>
                <a:gd name="T11" fmla="*/ 0 60000 65536"/>
                <a:gd name="T12" fmla="*/ 0 w 4407"/>
                <a:gd name="T13" fmla="*/ 0 h 2357"/>
                <a:gd name="T14" fmla="*/ 4407 w 4407"/>
                <a:gd name="T15" fmla="*/ 2357 h 2357"/>
              </a:gdLst>
              <a:ahLst/>
              <a:cxnLst>
                <a:cxn ang="T8">
                  <a:pos x="T0" y="T1"/>
                </a:cxn>
                <a:cxn ang="T9">
                  <a:pos x="T2" y="T3"/>
                </a:cxn>
                <a:cxn ang="T10">
                  <a:pos x="T4" y="T5"/>
                </a:cxn>
                <a:cxn ang="T11">
                  <a:pos x="T6" y="T7"/>
                </a:cxn>
              </a:cxnLst>
              <a:rect l="T12" t="T13" r="T14" b="T15"/>
              <a:pathLst>
                <a:path w="4407" h="2357">
                  <a:moveTo>
                    <a:pt x="0" y="0"/>
                  </a:moveTo>
                  <a:lnTo>
                    <a:pt x="471" y="0"/>
                  </a:lnTo>
                  <a:lnTo>
                    <a:pt x="471" y="2261"/>
                  </a:lnTo>
                  <a:lnTo>
                    <a:pt x="4407" y="2357"/>
                  </a:lnTo>
                </a:path>
              </a:pathLst>
            </a:custGeom>
            <a:noFill/>
            <a:ln w="76200">
              <a:solidFill>
                <a:schemeClr val="tx1"/>
              </a:solidFill>
              <a:round/>
              <a:headEnd type="none" w="lg" len="med"/>
              <a:tailEnd type="none" w="lg" len="med"/>
            </a:ln>
          </p:spPr>
          <p:txBody>
            <a:bodyPr anchor="ctr">
              <a:spAutoFit/>
            </a:bodyPr>
            <a:lstStyle/>
            <a:p>
              <a:endParaRPr lang="en-US"/>
            </a:p>
          </p:txBody>
        </p:sp>
        <p:sp>
          <p:nvSpPr>
            <p:cNvPr id="101391" name="Line 15"/>
            <p:cNvSpPr>
              <a:spLocks noChangeShapeType="1"/>
            </p:cNvSpPr>
            <p:nvPr/>
          </p:nvSpPr>
          <p:spPr bwMode="auto">
            <a:xfrm>
              <a:off x="2191" y="1296"/>
              <a:ext cx="3070"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nvGrpSpPr>
            <p:cNvPr id="3" name="Group 16"/>
            <p:cNvGrpSpPr>
              <a:grpSpLocks/>
            </p:cNvGrpSpPr>
            <p:nvPr/>
          </p:nvGrpSpPr>
          <p:grpSpPr bwMode="auto">
            <a:xfrm>
              <a:off x="2879" y="1298"/>
              <a:ext cx="1930" cy="1288"/>
              <a:chOff x="1561" y="1187"/>
              <a:chExt cx="3006" cy="1763"/>
            </a:xfrm>
          </p:grpSpPr>
          <p:sp>
            <p:nvSpPr>
              <p:cNvPr id="101396" name="Rectangle 17" descr="Wide upward diagonal"/>
              <p:cNvSpPr>
                <a:spLocks noChangeArrowheads="1"/>
              </p:cNvSpPr>
              <p:nvPr/>
            </p:nvSpPr>
            <p:spPr bwMode="auto">
              <a:xfrm>
                <a:off x="156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7" name="Rectangle 18" descr="Wide upward diagonal"/>
              <p:cNvSpPr>
                <a:spLocks noChangeArrowheads="1"/>
              </p:cNvSpPr>
              <p:nvPr/>
            </p:nvSpPr>
            <p:spPr bwMode="auto">
              <a:xfrm>
                <a:off x="3036"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8" name="Rectangle 19" descr="Wide upward diagonal"/>
              <p:cNvSpPr>
                <a:spLocks noChangeArrowheads="1"/>
              </p:cNvSpPr>
              <p:nvPr/>
            </p:nvSpPr>
            <p:spPr bwMode="auto">
              <a:xfrm>
                <a:off x="4511" y="1187"/>
                <a:ext cx="56" cy="1763"/>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sp>
          <p:nvSpPr>
            <p:cNvPr id="101393" name="Rectangle 20" descr="Wide upward diagonal"/>
            <p:cNvSpPr>
              <a:spLocks noChangeArrowheads="1"/>
            </p:cNvSpPr>
            <p:nvPr/>
          </p:nvSpPr>
          <p:spPr bwMode="auto">
            <a:xfrm>
              <a:off x="3340" y="1903"/>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4" name="Rectangle 21" descr="Wide upward diagonal"/>
            <p:cNvSpPr>
              <a:spLocks noChangeArrowheads="1"/>
            </p:cNvSpPr>
            <p:nvPr/>
          </p:nvSpPr>
          <p:spPr bwMode="auto">
            <a:xfrm>
              <a:off x="4287" y="1926"/>
              <a:ext cx="36" cy="1131"/>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sp>
          <p:nvSpPr>
            <p:cNvPr id="101395" name="Rectangle 22" descr="Wide upward diagonal"/>
            <p:cNvSpPr>
              <a:spLocks noChangeArrowheads="1"/>
            </p:cNvSpPr>
            <p:nvPr/>
          </p:nvSpPr>
          <p:spPr bwMode="auto">
            <a:xfrm>
              <a:off x="5234" y="1943"/>
              <a:ext cx="35" cy="1132"/>
            </a:xfrm>
            <a:prstGeom prst="rect">
              <a:avLst/>
            </a:prstGeom>
            <a:pattFill prst="wdUpDiag">
              <a:fgClr>
                <a:schemeClr val="accent1"/>
              </a:fgClr>
              <a:bgClr>
                <a:schemeClr val="tx1"/>
              </a:bgClr>
            </a:pattFill>
            <a:ln w="12700">
              <a:solidFill>
                <a:schemeClr val="tx1"/>
              </a:solidFill>
              <a:miter lim="800000"/>
              <a:headEnd type="none" w="lg" len="med"/>
              <a:tailEnd type="none" w="lg" len="med"/>
            </a:ln>
          </p:spPr>
          <p:txBody>
            <a:bodyPr wrap="none" anchor="ctr">
              <a:spAutoFit/>
            </a:bodyPr>
            <a:lstStyle/>
            <a:p>
              <a:endParaRPr lang="en-US"/>
            </a:p>
          </p:txBody>
        </p:sp>
      </p:grpSp>
      <p:pic>
        <p:nvPicPr>
          <p:cNvPr id="414722" name="Picture 2"/>
          <p:cNvPicPr>
            <a:picLocks noChangeAspect="1" noChangeArrowheads="1"/>
          </p:cNvPicPr>
          <p:nvPr/>
        </p:nvPicPr>
        <p:blipFill>
          <a:blip r:embed="rId6" cstate="screen"/>
          <a:srcRect/>
          <a:stretch>
            <a:fillRect/>
          </a:stretch>
        </p:blipFill>
        <p:spPr bwMode="auto">
          <a:xfrm>
            <a:off x="4690934" y="3004262"/>
            <a:ext cx="4116858" cy="1326630"/>
          </a:xfrm>
          <a:prstGeom prst="rect">
            <a:avLst/>
          </a:prstGeom>
          <a:noFill/>
          <a:ln w="9525">
            <a:noFill/>
            <a:miter lim="800000"/>
            <a:headEnd/>
            <a:tailEnd/>
          </a:ln>
        </p:spPr>
      </p:pic>
      <p:sp>
        <p:nvSpPr>
          <p:cNvPr id="24" name="TextBox 23"/>
          <p:cNvSpPr txBox="1"/>
          <p:nvPr/>
        </p:nvSpPr>
        <p:spPr>
          <a:xfrm>
            <a:off x="1078679" y="4494109"/>
            <a:ext cx="4140429" cy="461665"/>
          </a:xfrm>
          <a:prstGeom prst="rect">
            <a:avLst/>
          </a:prstGeom>
          <a:noFill/>
        </p:spPr>
        <p:txBody>
          <a:bodyPr wrap="none" rtlCol="0">
            <a:spAutoFit/>
          </a:bodyPr>
          <a:lstStyle/>
          <a:p>
            <a:r>
              <a:rPr lang="en-US" sz="2400" dirty="0">
                <a:solidFill>
                  <a:schemeClr val="accent4"/>
                </a:solidFill>
              </a:rPr>
              <a:t>Very low flows and pilot plants</a:t>
            </a:r>
          </a:p>
        </p:txBody>
      </p:sp>
      <p:sp>
        <p:nvSpPr>
          <p:cNvPr id="25" name="TextBox 24"/>
          <p:cNvSpPr txBox="1"/>
          <p:nvPr/>
        </p:nvSpPr>
        <p:spPr>
          <a:xfrm>
            <a:off x="1114305" y="5479761"/>
            <a:ext cx="4241466" cy="830997"/>
          </a:xfrm>
          <a:prstGeom prst="rect">
            <a:avLst/>
          </a:prstGeom>
          <a:noFill/>
        </p:spPr>
        <p:txBody>
          <a:bodyPr wrap="square" rtlCol="0">
            <a:spAutoFit/>
          </a:bodyPr>
          <a:lstStyle/>
          <a:p>
            <a:r>
              <a:rPr lang="en-US" sz="2400" dirty="0">
                <a:solidFill>
                  <a:schemeClr val="accent4"/>
                </a:solidFill>
              </a:rPr>
              <a:t>A bad idea (cleaning would require a lot of work)</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 7.40741E-7 C -0.01094 0.00393 -0.0625 -0.02593 -0.06597 0.02315 C -0.06944 0.07222 0.00069 0.0213 0.00278 0.07407 C 0.00486 0.12685 -0.05885 0.10255 -0.07431 0.11389 C -0.08802 0.12546 -0.07865 0.13727 -0.07986 0.14352 " pathEditMode="relative" rAng="0" ptsTypes="assaa">
                                      <p:cBhvr>
                                        <p:cTn id="6" dur="5000" fill="hold"/>
                                        <p:tgtEl>
                                          <p:spTgt spid="184327"/>
                                        </p:tgtEl>
                                        <p:attrNameLst>
                                          <p:attrName>ppt_x</p:attrName>
                                          <p:attrName>ppt_y</p:attrName>
                                        </p:attrNameLst>
                                      </p:cBhvr>
                                      <p:rCtr x="-4200" y="59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7" grpId="0" animBg="1"/>
      <p:bldP spid="24"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226"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1286633" y="2425086"/>
            <a:ext cx="6000688" cy="3362683"/>
          </a:xfrm>
          <a:prstGeom prst="rect">
            <a:avLst/>
          </a:prstGeom>
          <a:noFill/>
          <a:ln w="9525">
            <a:noFill/>
            <a:miter lim="800000"/>
            <a:headEnd/>
            <a:tailEnd/>
          </a:ln>
        </p:spPr>
      </p:pic>
      <p:sp>
        <p:nvSpPr>
          <p:cNvPr id="56322" name="Rectangle 2"/>
          <p:cNvSpPr>
            <a:spLocks noGrp="1" noChangeArrowheads="1"/>
          </p:cNvSpPr>
          <p:nvPr>
            <p:ph type="title"/>
          </p:nvPr>
        </p:nvSpPr>
        <p:spPr>
          <a:effectLst/>
        </p:spPr>
        <p:txBody>
          <a:bodyPr/>
          <a:lstStyle/>
          <a:p>
            <a:r>
              <a:rPr lang="en-US" dirty="0"/>
              <a:t>Flocculator Geometry</a:t>
            </a:r>
          </a:p>
        </p:txBody>
      </p:sp>
      <p:sp>
        <p:nvSpPr>
          <p:cNvPr id="56325" name="Text Box 5"/>
          <p:cNvSpPr txBox="1">
            <a:spLocks noChangeArrowheads="1"/>
          </p:cNvSpPr>
          <p:nvPr/>
        </p:nvSpPr>
        <p:spPr bwMode="auto">
          <a:xfrm>
            <a:off x="5534220" y="2027768"/>
            <a:ext cx="1787669" cy="523220"/>
          </a:xfrm>
          <a:prstGeom prst="rect">
            <a:avLst/>
          </a:prstGeom>
          <a:noFill/>
          <a:ln w="12700">
            <a:noFill/>
            <a:miter lim="800000"/>
            <a:headEnd type="none" w="lg" len="med"/>
            <a:tailEnd type="none" w="lg" len="med"/>
          </a:ln>
          <a:effectLst/>
        </p:spPr>
        <p:txBody>
          <a:bodyPr wrap="none">
            <a:spAutoFit/>
          </a:bodyPr>
          <a:lstStyle/>
          <a:p>
            <a:r>
              <a:rPr lang="en-US" dirty="0"/>
              <a:t>2 Channels</a:t>
            </a:r>
          </a:p>
        </p:txBody>
      </p:sp>
      <p:sp>
        <p:nvSpPr>
          <p:cNvPr id="56326" name="Text Box 6"/>
          <p:cNvSpPr txBox="1">
            <a:spLocks noChangeArrowheads="1"/>
          </p:cNvSpPr>
          <p:nvPr/>
        </p:nvSpPr>
        <p:spPr bwMode="auto">
          <a:xfrm>
            <a:off x="4920939" y="5674888"/>
            <a:ext cx="2201180" cy="523220"/>
          </a:xfrm>
          <a:prstGeom prst="rect">
            <a:avLst/>
          </a:prstGeom>
          <a:noFill/>
          <a:ln w="12700">
            <a:noFill/>
            <a:miter lim="800000"/>
            <a:headEnd type="none" w="lg" len="med"/>
            <a:tailEnd type="none" w="lg" len="med"/>
          </a:ln>
          <a:effectLst/>
        </p:spPr>
        <p:txBody>
          <a:bodyPr wrap="none">
            <a:spAutoFit/>
          </a:bodyPr>
          <a:lstStyle/>
          <a:p>
            <a:r>
              <a:rPr lang="en-US" dirty="0"/>
              <a:t>Upper Baffles</a:t>
            </a:r>
          </a:p>
        </p:txBody>
      </p:sp>
      <p:sp>
        <p:nvSpPr>
          <p:cNvPr id="56327" name="Text Box 7"/>
          <p:cNvSpPr txBox="1">
            <a:spLocks noChangeArrowheads="1"/>
          </p:cNvSpPr>
          <p:nvPr/>
        </p:nvSpPr>
        <p:spPr bwMode="auto">
          <a:xfrm>
            <a:off x="7639442" y="3285971"/>
            <a:ext cx="1441450" cy="1384995"/>
          </a:xfrm>
          <a:prstGeom prst="rect">
            <a:avLst/>
          </a:prstGeom>
          <a:noFill/>
          <a:ln w="12700">
            <a:noFill/>
            <a:miter lim="800000"/>
            <a:headEnd type="none" w="lg" len="med"/>
            <a:tailEnd type="none" w="lg" len="med"/>
          </a:ln>
          <a:effectLst/>
        </p:spPr>
        <p:txBody>
          <a:bodyPr>
            <a:spAutoFit/>
          </a:bodyPr>
          <a:lstStyle/>
          <a:p>
            <a:r>
              <a:rPr lang="en-US" dirty="0"/>
              <a:t>Port between channels</a:t>
            </a:r>
          </a:p>
        </p:txBody>
      </p:sp>
      <p:sp>
        <p:nvSpPr>
          <p:cNvPr id="56328" name="Text Box 8"/>
          <p:cNvSpPr txBox="1">
            <a:spLocks noChangeArrowheads="1"/>
          </p:cNvSpPr>
          <p:nvPr/>
        </p:nvSpPr>
        <p:spPr bwMode="auto">
          <a:xfrm>
            <a:off x="691568" y="1821045"/>
            <a:ext cx="1459054"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6329" name="Text Box 9"/>
          <p:cNvSpPr txBox="1">
            <a:spLocks noChangeArrowheads="1"/>
          </p:cNvSpPr>
          <p:nvPr/>
        </p:nvSpPr>
        <p:spPr bwMode="auto">
          <a:xfrm>
            <a:off x="2360436" y="5582335"/>
            <a:ext cx="2241255" cy="523220"/>
          </a:xfrm>
          <a:prstGeom prst="rect">
            <a:avLst/>
          </a:prstGeom>
          <a:noFill/>
          <a:ln w="12700">
            <a:noFill/>
            <a:miter lim="800000"/>
            <a:headEnd type="none" w="lg" len="med"/>
            <a:tailEnd type="none" w="lg" len="med"/>
          </a:ln>
          <a:effectLst/>
        </p:spPr>
        <p:txBody>
          <a:bodyPr wrap="none">
            <a:spAutoFit/>
          </a:bodyPr>
          <a:lstStyle/>
          <a:p>
            <a:r>
              <a:rPr lang="en-US" dirty="0"/>
              <a:t>Lower Baffles</a:t>
            </a:r>
          </a:p>
        </p:txBody>
      </p:sp>
      <p:sp>
        <p:nvSpPr>
          <p:cNvPr id="56338" name="Text Box 18"/>
          <p:cNvSpPr txBox="1">
            <a:spLocks noChangeArrowheads="1"/>
          </p:cNvSpPr>
          <p:nvPr/>
        </p:nvSpPr>
        <p:spPr bwMode="auto">
          <a:xfrm>
            <a:off x="1383391" y="5016797"/>
            <a:ext cx="782587"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18" name="Action Button: Movie 17">
            <a:hlinkClick r:id="rId4" highlightClick="1"/>
          </p:cNvPr>
          <p:cNvSpPr/>
          <p:nvPr/>
        </p:nvSpPr>
        <p:spPr bwMode="auto">
          <a:xfrm>
            <a:off x="569626" y="2503357"/>
            <a:ext cx="929390" cy="539646"/>
          </a:xfrm>
          <a:prstGeom prst="actionButtonMovie">
            <a:avLst/>
          </a:prstGeom>
          <a:solidFill>
            <a:schemeClr val="accent3"/>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Line 19"/>
          <p:cNvSpPr>
            <a:spLocks noChangeShapeType="1"/>
          </p:cNvSpPr>
          <p:nvPr/>
        </p:nvSpPr>
        <p:spPr bwMode="auto">
          <a:xfrm flipH="1">
            <a:off x="6853953" y="3679903"/>
            <a:ext cx="884991" cy="94065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
        <p:nvSpPr>
          <p:cNvPr id="23" name="Line 10"/>
          <p:cNvSpPr>
            <a:spLocks noChangeShapeType="1"/>
          </p:cNvSpPr>
          <p:nvPr/>
        </p:nvSpPr>
        <p:spPr bwMode="auto">
          <a:xfrm flipV="1">
            <a:off x="5348835" y="4762805"/>
            <a:ext cx="295472" cy="99063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4" name="Line 11"/>
          <p:cNvSpPr>
            <a:spLocks noChangeShapeType="1"/>
          </p:cNvSpPr>
          <p:nvPr/>
        </p:nvSpPr>
        <p:spPr bwMode="auto">
          <a:xfrm flipH="1" flipV="1">
            <a:off x="5238571" y="4733157"/>
            <a:ext cx="85987" cy="101218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5" name="Line 12"/>
          <p:cNvSpPr>
            <a:spLocks noChangeShapeType="1"/>
          </p:cNvSpPr>
          <p:nvPr/>
        </p:nvSpPr>
        <p:spPr bwMode="auto">
          <a:xfrm flipH="1" flipV="1">
            <a:off x="4832833" y="4691337"/>
            <a:ext cx="475541" cy="1062100"/>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6" name="Line 13"/>
          <p:cNvSpPr>
            <a:spLocks noChangeShapeType="1"/>
          </p:cNvSpPr>
          <p:nvPr/>
        </p:nvSpPr>
        <p:spPr bwMode="auto">
          <a:xfrm flipH="1" flipV="1">
            <a:off x="3058789" y="4377791"/>
            <a:ext cx="461331" cy="117473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7" name="Line 14"/>
          <p:cNvSpPr>
            <a:spLocks noChangeShapeType="1"/>
          </p:cNvSpPr>
          <p:nvPr/>
        </p:nvSpPr>
        <p:spPr bwMode="auto">
          <a:xfrm flipH="1" flipV="1">
            <a:off x="2670372" y="4304962"/>
            <a:ext cx="840222" cy="1255501"/>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8" name="Line 15"/>
          <p:cNvSpPr>
            <a:spLocks noChangeShapeType="1"/>
          </p:cNvSpPr>
          <p:nvPr/>
        </p:nvSpPr>
        <p:spPr bwMode="auto">
          <a:xfrm flipH="1" flipV="1">
            <a:off x="2272878" y="4239545"/>
            <a:ext cx="1247239" cy="1301867"/>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9" name="Line 15"/>
          <p:cNvSpPr>
            <a:spLocks noChangeShapeType="1"/>
          </p:cNvSpPr>
          <p:nvPr/>
        </p:nvSpPr>
        <p:spPr bwMode="auto">
          <a:xfrm flipH="1" flipV="1">
            <a:off x="1754698" y="4302481"/>
            <a:ext cx="1426" cy="727816"/>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s-HN"/>
          </a:p>
        </p:txBody>
      </p: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30" name="Line 19"/>
          <p:cNvSpPr>
            <a:spLocks noChangeShapeType="1"/>
          </p:cNvSpPr>
          <p:nvPr/>
        </p:nvSpPr>
        <p:spPr bwMode="auto">
          <a:xfrm flipH="1">
            <a:off x="1982548" y="2166692"/>
            <a:ext cx="124338" cy="1070122"/>
          </a:xfrm>
          <a:prstGeom prst="line">
            <a:avLst/>
          </a:prstGeom>
          <a:noFill/>
          <a:ln w="12700">
            <a:solidFill>
              <a:schemeClr val="accent1"/>
            </a:solidFill>
            <a:round/>
            <a:headEnd type="none" w="lg" len="med"/>
            <a:tailEnd type="triangle" w="lg" len="med"/>
          </a:ln>
          <a:effectLst/>
        </p:spPr>
        <p:txBody>
          <a:bodyPr wrap="square" anchor="ctr">
            <a:spAutoFit/>
          </a:bodyPr>
          <a:lstStyle/>
          <a:p>
            <a:endParaRPr lang="en-US"/>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t>Why aren’t hydraulic flocculators used more often?</a:t>
            </a:r>
            <a:endParaRPr lang="en-US" dirty="0"/>
          </a:p>
        </p:txBody>
      </p:sp>
      <p:sp>
        <p:nvSpPr>
          <p:cNvPr id="104451" name="Rectangle 3"/>
          <p:cNvSpPr>
            <a:spLocks noGrp="1" noChangeArrowheads="1"/>
          </p:cNvSpPr>
          <p:nvPr>
            <p:ph idx="1"/>
          </p:nvPr>
        </p:nvSpPr>
        <p:spPr/>
        <p:txBody>
          <a:bodyPr/>
          <a:lstStyle/>
          <a:p>
            <a:r>
              <a:rPr lang="en-US" sz="2400" dirty="0"/>
              <a:t>Simple construction means that there aren’t any items that private companies (venders) can sell as specialized components</a:t>
            </a:r>
          </a:p>
          <a:p>
            <a:r>
              <a:rPr lang="en-US" sz="2400" dirty="0"/>
              <a:t>Consulting firms want to be able to pass the design responsibility off to a vendor</a:t>
            </a:r>
          </a:p>
          <a:p>
            <a:r>
              <a:rPr lang="en-US" sz="2400" dirty="0"/>
              <a:t>The presumed operation flexibility of mechanical flocculators (variable speed motor driving a slow mixing unit) </a:t>
            </a:r>
          </a:p>
          <a:p>
            <a:r>
              <a:rPr lang="en-US" sz="2400" dirty="0"/>
              <a:t>Poor documentation of design approach for hydraulic flocculators (special permission required to use in the US!)</a:t>
            </a:r>
          </a:p>
          <a:p>
            <a:r>
              <a:rPr lang="en-US" sz="2400" dirty="0"/>
              <a:t>Using electricity is cool, design innovation is suspect…</a:t>
            </a:r>
          </a:p>
          <a:p>
            <a:r>
              <a:rPr lang="en-US" sz="2400" dirty="0"/>
              <a:t>Prior to AguaClara we didn’t have a design algorithm for small </a:t>
            </a:r>
            <a:r>
              <a:rPr lang="en-US" sz="2400" dirty="0" err="1"/>
              <a:t>flocculators</a:t>
            </a:r>
            <a:r>
              <a:rPr lang="en-US" sz="2400" dirty="0"/>
              <a:t> based on the fundamental physics</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a:xfrm>
            <a:off x="203200" y="228600"/>
            <a:ext cx="5719805" cy="1143000"/>
          </a:xfrm>
        </p:spPr>
        <p:txBody>
          <a:bodyPr/>
          <a:lstStyle/>
          <a:p>
            <a:r>
              <a:rPr lang="en-US" dirty="0"/>
              <a:t>Schulz and Okun (Hydraulic flocculators)</a:t>
            </a:r>
          </a:p>
        </p:txBody>
      </p:sp>
      <p:sp>
        <p:nvSpPr>
          <p:cNvPr id="102403" name="Rectangle 3"/>
          <p:cNvSpPr>
            <a:spLocks noGrp="1" noChangeArrowheads="1"/>
          </p:cNvSpPr>
          <p:nvPr>
            <p:ph idx="1"/>
          </p:nvPr>
        </p:nvSpPr>
        <p:spPr/>
        <p:txBody>
          <a:bodyPr/>
          <a:lstStyle/>
          <a:p>
            <a:r>
              <a:rPr lang="en-US" sz="2800" dirty="0"/>
              <a:t>Recommend velocity between 0.1 and 0.3 m/s</a:t>
            </a:r>
          </a:p>
          <a:p>
            <a:r>
              <a:rPr lang="en-US" sz="2800" dirty="0"/>
              <a:t>Distance between baffles at least 45 cm</a:t>
            </a:r>
          </a:p>
          <a:p>
            <a:r>
              <a:rPr lang="en-US" sz="2800" dirty="0"/>
              <a:t>Water must be at least 1 m deep</a:t>
            </a:r>
          </a:p>
          <a:p>
            <a:r>
              <a:rPr lang="en-US" sz="2800" dirty="0"/>
              <a:t>Q must be greater than 10,000 m</a:t>
            </a:r>
            <a:r>
              <a:rPr lang="en-US" sz="2800" baseline="30000" dirty="0"/>
              <a:t>3</a:t>
            </a:r>
            <a:r>
              <a:rPr lang="en-US" sz="2800" dirty="0"/>
              <a:t>/day (115 L/s)</a:t>
            </a:r>
          </a:p>
          <a:p>
            <a:r>
              <a:rPr lang="en-US" sz="2800" dirty="0" err="1"/>
              <a:t>G</a:t>
            </a:r>
            <a:r>
              <a:rPr lang="en-US" sz="2800" dirty="0" err="1">
                <a:latin typeface="Symbol" pitchFamily="18" charset="2"/>
              </a:rPr>
              <a:t>q</a:t>
            </a:r>
            <a:r>
              <a:rPr lang="en-US" sz="2800" dirty="0"/>
              <a:t> of 20,000 to 150,000</a:t>
            </a:r>
          </a:p>
        </p:txBody>
      </p:sp>
      <p:sp>
        <p:nvSpPr>
          <p:cNvPr id="164868" name="Text Box 4"/>
          <p:cNvSpPr txBox="1">
            <a:spLocks noChangeArrowheads="1"/>
          </p:cNvSpPr>
          <p:nvPr/>
        </p:nvSpPr>
        <p:spPr bwMode="auto">
          <a:xfrm>
            <a:off x="203200" y="4302155"/>
            <a:ext cx="4943475" cy="519113"/>
          </a:xfrm>
          <a:prstGeom prst="rect">
            <a:avLst/>
          </a:prstGeom>
          <a:noFill/>
          <a:ln w="12700">
            <a:noFill/>
            <a:miter lim="800000"/>
            <a:headEnd type="none" w="lg" len="med"/>
            <a:tailEnd type="none" w="lg" len="med"/>
          </a:ln>
        </p:spPr>
        <p:txBody>
          <a:bodyPr>
            <a:spAutoFit/>
          </a:bodyPr>
          <a:lstStyle/>
          <a:p>
            <a:r>
              <a:rPr lang="en-US" dirty="0">
                <a:solidFill>
                  <a:schemeClr val="folHlink"/>
                </a:solidFill>
              </a:rPr>
              <a:t>These aren’t universal constants!</a:t>
            </a:r>
          </a:p>
        </p:txBody>
      </p:sp>
      <p:sp>
        <p:nvSpPr>
          <p:cNvPr id="164869" name="Oval 5"/>
          <p:cNvSpPr>
            <a:spLocks noChangeArrowheads="1"/>
          </p:cNvSpPr>
          <p:nvPr/>
        </p:nvSpPr>
        <p:spPr bwMode="auto">
          <a:xfrm>
            <a:off x="7157908" y="1575019"/>
            <a:ext cx="798512" cy="723900"/>
          </a:xfrm>
          <a:prstGeom prst="ellipse">
            <a:avLst/>
          </a:prstGeom>
          <a:noFill/>
          <a:ln w="28575">
            <a:solidFill>
              <a:schemeClr val="folHlink"/>
            </a:solidFill>
            <a:round/>
            <a:headEnd type="none" w="lg" len="med"/>
            <a:tailEnd type="none" w="lg" len="med"/>
          </a:ln>
        </p:spPr>
        <p:txBody>
          <a:bodyPr anchor="ctr">
            <a:spAutoFit/>
          </a:bodyPr>
          <a:lstStyle/>
          <a:p>
            <a:endParaRPr lang="en-US"/>
          </a:p>
        </p:txBody>
      </p:sp>
      <p:sp>
        <p:nvSpPr>
          <p:cNvPr id="164870" name="Oval 6"/>
          <p:cNvSpPr>
            <a:spLocks noChangeArrowheads="1"/>
          </p:cNvSpPr>
          <p:nvPr/>
        </p:nvSpPr>
        <p:spPr bwMode="auto">
          <a:xfrm>
            <a:off x="4378239" y="2567000"/>
            <a:ext cx="547988"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1" name="Oval 7"/>
          <p:cNvSpPr>
            <a:spLocks noChangeArrowheads="1"/>
          </p:cNvSpPr>
          <p:nvPr/>
        </p:nvSpPr>
        <p:spPr bwMode="auto">
          <a:xfrm>
            <a:off x="5939481" y="2064898"/>
            <a:ext cx="1076807"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2" name="Oval 8"/>
          <p:cNvSpPr>
            <a:spLocks noChangeArrowheads="1"/>
          </p:cNvSpPr>
          <p:nvPr/>
        </p:nvSpPr>
        <p:spPr bwMode="auto">
          <a:xfrm>
            <a:off x="4389439" y="3070986"/>
            <a:ext cx="2258496" cy="723900"/>
          </a:xfrm>
          <a:prstGeom prst="ellipse">
            <a:avLst/>
          </a:prstGeom>
          <a:noFill/>
          <a:ln w="28575">
            <a:solidFill>
              <a:schemeClr val="folHlink"/>
            </a:solidFill>
            <a:round/>
            <a:headEnd type="none" w="lg" len="med"/>
            <a:tailEnd type="none" w="lg" len="med"/>
          </a:ln>
        </p:spPr>
        <p:txBody>
          <a:bodyPr wrap="square" anchor="ctr">
            <a:spAutoFit/>
          </a:bodyPr>
          <a:lstStyle/>
          <a:p>
            <a:endParaRPr lang="en-US"/>
          </a:p>
        </p:txBody>
      </p:sp>
      <p:sp>
        <p:nvSpPr>
          <p:cNvPr id="164873" name="Text Box 9"/>
          <p:cNvSpPr txBox="1">
            <a:spLocks noChangeArrowheads="1"/>
          </p:cNvSpPr>
          <p:nvPr/>
        </p:nvSpPr>
        <p:spPr bwMode="auto">
          <a:xfrm>
            <a:off x="203200" y="4796318"/>
            <a:ext cx="8509000" cy="94615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We need to understand the real constraints so we can scale the designs correctly</a:t>
            </a:r>
          </a:p>
        </p:txBody>
      </p:sp>
      <p:sp>
        <p:nvSpPr>
          <p:cNvPr id="16" name="Text Box 4"/>
          <p:cNvSpPr txBox="1">
            <a:spLocks noChangeArrowheads="1"/>
          </p:cNvSpPr>
          <p:nvPr/>
        </p:nvSpPr>
        <p:spPr bwMode="auto">
          <a:xfrm>
            <a:off x="203200" y="5698064"/>
            <a:ext cx="8712200" cy="523220"/>
          </a:xfrm>
          <a:prstGeom prst="rect">
            <a:avLst/>
          </a:prstGeom>
          <a:noFill/>
          <a:ln w="12700">
            <a:noFill/>
            <a:miter lim="800000"/>
            <a:headEnd type="none" w="lg" len="med"/>
            <a:tailEnd type="none" w="lg" len="med"/>
          </a:ln>
        </p:spPr>
        <p:txBody>
          <a:bodyPr wrap="square">
            <a:spAutoFit/>
          </a:bodyPr>
          <a:lstStyle/>
          <a:p>
            <a:r>
              <a:rPr lang="en-US" dirty="0">
                <a:solidFill>
                  <a:schemeClr val="folHlink"/>
                </a:solidFill>
              </a:rPr>
              <a:t>What length scale could make a dimensionless parameter?</a:t>
            </a:r>
          </a:p>
        </p:txBody>
      </p:sp>
      <p:sp>
        <p:nvSpPr>
          <p:cNvPr id="2" name="Rectangle 1"/>
          <p:cNvSpPr/>
          <p:nvPr/>
        </p:nvSpPr>
        <p:spPr>
          <a:xfrm>
            <a:off x="5772151" y="92170"/>
            <a:ext cx="3351876" cy="1323439"/>
          </a:xfrm>
          <a:prstGeom prst="rect">
            <a:avLst/>
          </a:prstGeom>
        </p:spPr>
        <p:txBody>
          <a:bodyPr wrap="square">
            <a:spAutoFit/>
          </a:bodyPr>
          <a:lstStyle/>
          <a:p>
            <a:pPr eaLnBrk="1" hangingPunct="1"/>
            <a:r>
              <a:rPr lang="en-US" sz="1600" dirty="0"/>
              <a:t>Surface Water Treatment for Communities in Developing Countries, (1984) by Christopher R. Schulz and Daniel A. </a:t>
            </a:r>
            <a:r>
              <a:rPr lang="en-US" sz="1600" dirty="0" err="1"/>
              <a:t>Okun</a:t>
            </a:r>
            <a:r>
              <a:rPr lang="en-US" sz="1600" dirty="0"/>
              <a:t>. Intermediate Technology Publications</a:t>
            </a:r>
          </a:p>
        </p:txBody>
      </p:sp>
      <p:pic>
        <p:nvPicPr>
          <p:cNvPr id="4" name="Picture 3">
            <a:extLst>
              <a:ext uri="{FF2B5EF4-FFF2-40B4-BE49-F238E27FC236}">
                <a16:creationId xmlns:a16="http://schemas.microsoft.com/office/drawing/2014/main" id="{F356AACF-8A73-40DB-BC75-FF38125551F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9256135" y="5960712"/>
            <a:ext cx="3500190" cy="52114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8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4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48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487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48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48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69" grpId="0" animBg="1"/>
      <p:bldP spid="164870" grpId="0" animBg="1"/>
      <p:bldP spid="164871" grpId="0" animBg="1"/>
      <p:bldP spid="164872" grpId="0" animBg="1"/>
      <p:bldP spid="164873"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effectLst/>
        </p:spPr>
        <p:txBody>
          <a:bodyPr/>
          <a:lstStyle/>
          <a:p>
            <a:r>
              <a:rPr lang="en-US" sz="4000" dirty="0"/>
              <a:t>AguaClara flocculator design continues to evolve rapidly</a:t>
            </a:r>
          </a:p>
        </p:txBody>
      </p:sp>
      <p:sp>
        <p:nvSpPr>
          <p:cNvPr id="92163" name="Rectangle 3"/>
          <p:cNvSpPr>
            <a:spLocks noGrp="1" noChangeArrowheads="1"/>
          </p:cNvSpPr>
          <p:nvPr>
            <p:ph idx="1"/>
          </p:nvPr>
        </p:nvSpPr>
        <p:spPr/>
        <p:txBody>
          <a:bodyPr/>
          <a:lstStyle/>
          <a:p>
            <a:r>
              <a:rPr lang="en-US" sz="2400" dirty="0"/>
              <a:t>2005 - We used conventional guidelines based on velocity gradient to design the first low flow vertical flocculator</a:t>
            </a:r>
          </a:p>
          <a:p>
            <a:r>
              <a:rPr lang="en-US" sz="2400" dirty="0"/>
              <a:t>2010 - We designed using energy dissipation rate and accounted for the nonuniformity of the energy dissipation rate (</a:t>
            </a:r>
            <a:r>
              <a:rPr lang="en-US" sz="2400" dirty="0">
                <a:latin typeface="Symbol" pitchFamily="18" charset="2"/>
              </a:rPr>
              <a:t>q </a:t>
            </a:r>
            <a:r>
              <a:rPr lang="en-US" sz="2400" dirty="0"/>
              <a:t>= 15 minutes)</a:t>
            </a:r>
          </a:p>
          <a:p>
            <a:r>
              <a:rPr lang="en-US" sz="2400" dirty="0"/>
              <a:t>2015 – We added obstacles to decrease the distance between expansions to make all of our flocculators have maximum collision efficiency (</a:t>
            </a:r>
            <a:r>
              <a:rPr lang="en-US" sz="2400" dirty="0">
                <a:latin typeface="Symbol" pitchFamily="18" charset="2"/>
              </a:rPr>
              <a:t>q </a:t>
            </a:r>
            <a:r>
              <a:rPr lang="en-US" sz="2400" dirty="0"/>
              <a:t>= 8 minutes)</a:t>
            </a:r>
          </a:p>
          <a:p>
            <a:r>
              <a:rPr lang="en-US" sz="2400" dirty="0"/>
              <a:t>2016 – Learned that particle/floc collisions are dominated by viscous shear (not by turbulent eddies)</a:t>
            </a:r>
          </a:p>
          <a:p>
            <a:r>
              <a:rPr lang="en-US" sz="2400" dirty="0"/>
              <a:t>202x –We increase the efficiency of removal of small particles (</a:t>
            </a:r>
            <a:r>
              <a:rPr lang="en-US" sz="2400" dirty="0">
                <a:latin typeface="Symbol" pitchFamily="18" charset="2"/>
              </a:rPr>
              <a:t>q </a:t>
            </a:r>
            <a:r>
              <a:rPr lang="en-US" sz="2400" dirty="0"/>
              <a:t>= 1 minute) ???????</a:t>
            </a:r>
          </a:p>
        </p:txBody>
      </p:sp>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2627" y="5614111"/>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413698" name="Picture 2"/>
          <p:cNvPicPr>
            <a:picLocks noChangeAspect="1" noChangeArrowheads="1"/>
          </p:cNvPicPr>
          <p:nvPr/>
        </p:nvPicPr>
        <p:blipFill>
          <a:blip r:embed="rId2" cstate="screen"/>
          <a:srcRect/>
          <a:stretch>
            <a:fillRect/>
          </a:stretch>
        </p:blipFill>
        <p:spPr bwMode="auto">
          <a:xfrm>
            <a:off x="0" y="0"/>
            <a:ext cx="9144000" cy="6858000"/>
          </a:xfrm>
          <a:prstGeom prst="rect">
            <a:avLst/>
          </a:prstGeom>
          <a:noFill/>
          <a:ln w="9525">
            <a:noFill/>
            <a:miter lim="800000"/>
            <a:headEnd/>
            <a:tailEnd/>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 of Knowledge Alert</a:t>
            </a:r>
          </a:p>
        </p:txBody>
      </p:sp>
      <p:sp>
        <p:nvSpPr>
          <p:cNvPr id="3" name="Content Placeholder 2"/>
          <p:cNvSpPr>
            <a:spLocks noGrp="1"/>
          </p:cNvSpPr>
          <p:nvPr>
            <p:ph idx="1"/>
          </p:nvPr>
        </p:nvSpPr>
        <p:spPr/>
        <p:txBody>
          <a:bodyPr/>
          <a:lstStyle/>
          <a:p>
            <a:r>
              <a:rPr lang="en-US" sz="2800" dirty="0"/>
              <a:t>Why would we ever think that the baffled flocculators invented over 100 years ago were the optimal design for flocculation? (room to improve!)</a:t>
            </a:r>
          </a:p>
          <a:p>
            <a:r>
              <a:rPr lang="en-US" sz="2800" dirty="0"/>
              <a:t>We are only now beginning to understand the physics of fractal flocculation</a:t>
            </a:r>
          </a:p>
          <a:p>
            <a:r>
              <a:rPr lang="en-US" sz="2800" dirty="0"/>
              <a:t>We are rapidly improving the design of hydraulic flocculators based on our evolving understanding of the physics of flocculation</a:t>
            </a:r>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effectLst/>
        </p:spPr>
        <p:txBody>
          <a:bodyPr/>
          <a:lstStyle/>
          <a:p>
            <a:r>
              <a:rPr lang="en-US" dirty="0"/>
              <a:t>Fractal Flocculation Theory</a:t>
            </a:r>
          </a:p>
        </p:txBody>
      </p:sp>
      <p:sp>
        <p:nvSpPr>
          <p:cNvPr id="72707" name="Rectangle 3"/>
          <p:cNvSpPr>
            <a:spLocks noGrp="1" noChangeArrowheads="1"/>
          </p:cNvSpPr>
          <p:nvPr>
            <p:ph idx="1"/>
          </p:nvPr>
        </p:nvSpPr>
        <p:spPr>
          <a:xfrm>
            <a:off x="457198" y="1600200"/>
            <a:ext cx="7651631" cy="4525963"/>
          </a:xfrm>
        </p:spPr>
        <p:txBody>
          <a:bodyPr/>
          <a:lstStyle/>
          <a:p>
            <a:r>
              <a:rPr lang="en-US" sz="2800" dirty="0"/>
              <a:t>Turbulence is caused by expansions</a:t>
            </a:r>
          </a:p>
          <a:p>
            <a:r>
              <a:rPr lang="en-US" sz="2800" dirty="0"/>
              <a:t>Particles and flocs are transported to collide with each other by viscous shear and Brownian motion.</a:t>
            </a:r>
          </a:p>
          <a:p>
            <a:r>
              <a:rPr lang="en-US" sz="2800" dirty="0"/>
              <a:t>Flocs grow in size with each successful collision</a:t>
            </a:r>
          </a:p>
          <a:p>
            <a:r>
              <a:rPr lang="en-US" sz="2800" dirty="0"/>
              <a:t>Collisions between particles of very different sizes are not very succesful.* </a:t>
            </a:r>
          </a:p>
        </p:txBody>
      </p:sp>
      <p:sp>
        <p:nvSpPr>
          <p:cNvPr id="10" name="Rectangle 9"/>
          <p:cNvSpPr/>
          <p:nvPr/>
        </p:nvSpPr>
        <p:spPr>
          <a:xfrm>
            <a:off x="655092" y="6119336"/>
            <a:ext cx="8202304" cy="738664"/>
          </a:xfrm>
          <a:prstGeom prst="rect">
            <a:avLst/>
          </a:prstGeom>
        </p:spPr>
        <p:txBody>
          <a:bodyPr wrap="square">
            <a:spAutoFit/>
          </a:bodyPr>
          <a:lstStyle/>
          <a:p>
            <a:pPr lvl="0" eaLnBrk="1" hangingPunct="1"/>
            <a:r>
              <a:rPr lang="en-US" sz="1400" dirty="0">
                <a:latin typeface="Arial" charset="0"/>
              </a:rPr>
              <a:t>Flocculation model and collision potential for reactors with flows characterized by high Peclet numbers </a:t>
            </a:r>
          </a:p>
          <a:p>
            <a:pPr lvl="0"/>
            <a:r>
              <a:rPr lang="en-US" sz="1400" b="1" dirty="0">
                <a:latin typeface="Arial" charset="0"/>
              </a:rPr>
              <a:t>Monroe L. Weber-Shirk</a:t>
            </a:r>
            <a:r>
              <a:rPr lang="en-US" sz="1400" b="1" dirty="0">
                <a:latin typeface="Arial" charset="0"/>
                <a:hlinkClick r:id="rId3"/>
              </a:rPr>
              <a:t>  </a:t>
            </a:r>
            <a:r>
              <a:rPr lang="en-US" sz="200" b="1" baseline="30000" dirty="0">
                <a:latin typeface="Arial" charset="0"/>
                <a:hlinkClick r:id="rId3"/>
              </a:rPr>
              <a:t> </a:t>
            </a:r>
            <a:r>
              <a:rPr lang="en-US" sz="1400" b="1" baseline="30000" dirty="0">
                <a:latin typeface="Arial" charset="0"/>
                <a:hlinkClick r:id="rId3"/>
              </a:rPr>
              <a:t> </a:t>
            </a:r>
            <a:r>
              <a:rPr lang="en-US" sz="700" b="1" baseline="30000" dirty="0">
                <a:latin typeface="Arial" charset="0"/>
              </a:rPr>
              <a:t>,</a:t>
            </a:r>
            <a:r>
              <a:rPr lang="en-US" sz="1400" b="1" baseline="30000" dirty="0">
                <a:latin typeface="Arial" charset="0"/>
              </a:rPr>
              <a:t> </a:t>
            </a:r>
            <a:r>
              <a:rPr lang="en-US" sz="1400" b="1" baseline="30000" dirty="0">
                <a:latin typeface="Arial" charset="0"/>
                <a:hlinkClick r:id="rId3"/>
              </a:rPr>
              <a:t>a</a:t>
            </a:r>
            <a:r>
              <a:rPr lang="en-US" sz="1400" b="1" baseline="30000" dirty="0">
                <a:latin typeface="Arial" charset="0"/>
              </a:rPr>
              <a:t>, </a:t>
            </a:r>
            <a:r>
              <a:rPr lang="en-US" sz="1400" b="1" baseline="30000" dirty="0">
                <a:latin typeface="Arial" charset="0"/>
                <a:hlinkClick r:id="rId4"/>
              </a:rPr>
              <a:t>  </a:t>
            </a:r>
            <a:r>
              <a:rPr lang="en-US" sz="700" b="1" dirty="0">
                <a:latin typeface="Arial" charset="0"/>
              </a:rPr>
              <a:t> </a:t>
            </a:r>
            <a:r>
              <a:rPr lang="en-US" sz="1400" b="1" dirty="0">
                <a:latin typeface="Arial" charset="0"/>
              </a:rPr>
              <a:t>and </a:t>
            </a:r>
            <a:r>
              <a:rPr lang="en-US" sz="1400" b="1" baseline="30000" dirty="0">
                <a:latin typeface="Arial" charset="0"/>
              </a:rPr>
              <a:t>Leonard W. </a:t>
            </a:r>
            <a:r>
              <a:rPr lang="en-US" sz="1400" b="1" baseline="30000" dirty="0" err="1">
                <a:latin typeface="Arial" charset="0"/>
              </a:rPr>
              <a:t>Lion</a:t>
            </a:r>
            <a:r>
              <a:rPr lang="en-US" sz="1400" b="1" baseline="30000" dirty="0" err="1">
                <a:latin typeface="Arial" charset="0"/>
                <a:hlinkClick r:id="rId3"/>
              </a:rPr>
              <a:t>a</a:t>
            </a:r>
            <a:endParaRPr lang="en-US" sz="1400" b="1" baseline="30000" dirty="0">
              <a:latin typeface="Arial" charset="0"/>
            </a:endParaRPr>
          </a:p>
          <a:p>
            <a:r>
              <a:rPr lang="en-US" sz="1400" dirty="0">
                <a:hlinkClick r:id="rId5"/>
              </a:rPr>
              <a:t>http://dx.doi.org/10.1016/j.watres.2010.06.026</a:t>
            </a:r>
            <a:endParaRPr lang="en-US" sz="1400" dirty="0"/>
          </a:p>
        </p:txBody>
      </p:sp>
      <p:sp>
        <p:nvSpPr>
          <p:cNvPr id="6" name="TextBox 5"/>
          <p:cNvSpPr txBox="1"/>
          <p:nvPr/>
        </p:nvSpPr>
        <p:spPr>
          <a:xfrm>
            <a:off x="655092" y="4963153"/>
            <a:ext cx="6298500" cy="1015663"/>
          </a:xfrm>
          <a:prstGeom prst="rect">
            <a:avLst/>
          </a:prstGeom>
          <a:noFill/>
        </p:spPr>
        <p:txBody>
          <a:bodyPr wrap="square" rtlCol="0">
            <a:spAutoFit/>
          </a:bodyPr>
          <a:lstStyle/>
          <a:p>
            <a:r>
              <a:rPr lang="en-US" sz="2000" dirty="0"/>
              <a:t>*evolving hypothesis. Current explanation is that each floc is dragging fluid around with it as it rotates and that fluid layer prevents collisions between different sized flocs</a:t>
            </a:r>
          </a:p>
        </p:txBody>
      </p:sp>
      <p:pic>
        <p:nvPicPr>
          <p:cNvPr id="2235394"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10382" y="1335496"/>
            <a:ext cx="544886" cy="1634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79433" y="3186204"/>
            <a:ext cx="1081807" cy="824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8498" y="4207859"/>
            <a:ext cx="716770" cy="84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5397"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02159" y="5304644"/>
            <a:ext cx="1177588" cy="62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particle does not attach to a large floc in uniform shear* (edge of knowledge alert)</a:t>
            </a:r>
          </a:p>
        </p:txBody>
      </p:sp>
      <p:sp>
        <p:nvSpPr>
          <p:cNvPr id="7" name="Content Placeholder 6"/>
          <p:cNvSpPr>
            <a:spLocks noGrp="1"/>
          </p:cNvSpPr>
          <p:nvPr>
            <p:ph idx="1"/>
          </p:nvPr>
        </p:nvSpPr>
        <p:spPr>
          <a:xfrm>
            <a:off x="457200" y="1600200"/>
            <a:ext cx="7067353" cy="4525963"/>
          </a:xfrm>
        </p:spPr>
        <p:txBody>
          <a:bodyPr/>
          <a:lstStyle/>
          <a:p>
            <a:r>
              <a:rPr lang="en-US" dirty="0"/>
              <a:t>Thickness of viscous boundary layer, d, scales with floc diameter</a:t>
            </a:r>
          </a:p>
          <a:p>
            <a:r>
              <a:rPr lang="en-US" dirty="0"/>
              <a:t>Relative velocity goes to zero at best location for contact</a:t>
            </a:r>
          </a:p>
          <a:p>
            <a:r>
              <a:rPr lang="en-US" dirty="0"/>
              <a:t>Only similar sized particles can extend through each other’s viscous boundary layer</a:t>
            </a:r>
          </a:p>
        </p:txBody>
      </p:sp>
      <p:sp>
        <p:nvSpPr>
          <p:cNvPr id="4" name="Oval 3"/>
          <p:cNvSpPr/>
          <p:nvPr/>
        </p:nvSpPr>
        <p:spPr>
          <a:xfrm>
            <a:off x="8832378" y="3020540"/>
            <a:ext cx="1885175" cy="1885175"/>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5" name="Oval 4"/>
          <p:cNvSpPr/>
          <p:nvPr/>
        </p:nvSpPr>
        <p:spPr>
          <a:xfrm flipH="1">
            <a:off x="4516319" y="3735872"/>
            <a:ext cx="83182" cy="83182"/>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nvGrpSpPr>
          <p:cNvPr id="29" name="Group 28"/>
          <p:cNvGrpSpPr/>
          <p:nvPr/>
        </p:nvGrpSpPr>
        <p:grpSpPr>
          <a:xfrm>
            <a:off x="8299843" y="2190751"/>
            <a:ext cx="2950247" cy="3544755"/>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8746266" y="2934428"/>
            <a:ext cx="2057400" cy="2057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5" name="Oval 24"/>
          <p:cNvSpPr/>
          <p:nvPr/>
        </p:nvSpPr>
        <p:spPr>
          <a:xfrm>
            <a:off x="8660541" y="2848703"/>
            <a:ext cx="2228850" cy="222885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6" name="Oval 25"/>
          <p:cNvSpPr/>
          <p:nvPr/>
        </p:nvSpPr>
        <p:spPr>
          <a:xfrm>
            <a:off x="8574816" y="2762978"/>
            <a:ext cx="2400300" cy="24003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cxnSp>
        <p:nvCxnSpPr>
          <p:cNvPr id="30" name="Straight Arrow Connector 29"/>
          <p:cNvCxnSpPr>
            <a:endCxn id="4" idx="5"/>
          </p:cNvCxnSpPr>
          <p:nvPr/>
        </p:nvCxnSpPr>
        <p:spPr bwMode="auto">
          <a:xfrm>
            <a:off x="10183290" y="4343400"/>
            <a:ext cx="258187" cy="286238"/>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10623600" y="4811761"/>
            <a:ext cx="260955" cy="279797"/>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910954" y="5053838"/>
            <a:ext cx="93282" cy="164615"/>
          </a:xfrm>
          <a:prstGeom prst="rect">
            <a:avLst/>
          </a:prstGeom>
        </p:spPr>
      </p:pic>
    </p:spTree>
    <p:extLst>
      <p:ext uri="{BB962C8B-B14F-4D97-AF65-F5344CB8AC3E}">
        <p14:creationId xmlns:p14="http://schemas.microsoft.com/office/powerpoint/2010/main" val="348561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1.875E-6 -4.44444E-6 C 0.09427 -0.00115 0.25052 0.00162 0.31471 -0.05393 C 0.37903 -0.10972 0.3806 -0.14745 0.4625 -0.15092 C 0.56719 -0.15601 0.68138 -0.12245 0.71758 -0.12986 " pathEditMode="relative" rAng="0" ptsTypes="AAAA">
                                      <p:cBhvr>
                                        <p:cTn id="10" dur="10000" fill="hold"/>
                                        <p:tgtEl>
                                          <p:spTgt spid="5"/>
                                        </p:tgtEl>
                                        <p:attrNameLst>
                                          <p:attrName>ppt_x</p:attrName>
                                          <p:attrName>ppt_y</p:attrName>
                                        </p:attrNameLst>
                                      </p:cBhvr>
                                      <p:rCtr x="35872" y="-7593"/>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4" grpId="0" animBg="1"/>
      <p:bldP spid="5" grpId="0" animBg="1"/>
      <p:bldP spid="5" grpId="1" animBg="1"/>
      <p:bldP spid="23" grpId="0" animBg="1"/>
      <p:bldP spid="25"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Similar size flocs can collide and attach* (edge of knowledge alert)</a:t>
            </a:r>
          </a:p>
        </p:txBody>
      </p:sp>
      <p:sp>
        <p:nvSpPr>
          <p:cNvPr id="4" name="Oval 3"/>
          <p:cNvSpPr/>
          <p:nvPr/>
        </p:nvSpPr>
        <p:spPr>
          <a:xfrm>
            <a:off x="6359613" y="3603344"/>
            <a:ext cx="1885175" cy="1885175"/>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nvGrpSpPr>
          <p:cNvPr id="29" name="Group 28"/>
          <p:cNvGrpSpPr/>
          <p:nvPr/>
        </p:nvGrpSpPr>
        <p:grpSpPr>
          <a:xfrm>
            <a:off x="5827078" y="2773555"/>
            <a:ext cx="2950247" cy="3544755"/>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6273501" y="3517232"/>
            <a:ext cx="2057400" cy="2057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5" name="Oval 24"/>
          <p:cNvSpPr/>
          <p:nvPr/>
        </p:nvSpPr>
        <p:spPr>
          <a:xfrm>
            <a:off x="6187776" y="3431507"/>
            <a:ext cx="2228850" cy="222885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6" name="Oval 25"/>
          <p:cNvSpPr/>
          <p:nvPr/>
        </p:nvSpPr>
        <p:spPr>
          <a:xfrm>
            <a:off x="6102051" y="3345782"/>
            <a:ext cx="2400300" cy="24003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cxnSp>
        <p:nvCxnSpPr>
          <p:cNvPr id="30" name="Straight Arrow Connector 29"/>
          <p:cNvCxnSpPr>
            <a:endCxn id="4" idx="5"/>
          </p:cNvCxnSpPr>
          <p:nvPr/>
        </p:nvCxnSpPr>
        <p:spPr bwMode="auto">
          <a:xfrm>
            <a:off x="7710525" y="4926204"/>
            <a:ext cx="258187" cy="286238"/>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8150835" y="5394565"/>
            <a:ext cx="260955" cy="279797"/>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8438189" y="5636642"/>
            <a:ext cx="93282" cy="164615"/>
          </a:xfrm>
          <a:prstGeom prst="rect">
            <a:avLst/>
          </a:prstGeom>
        </p:spPr>
      </p:pic>
      <p:sp>
        <p:nvSpPr>
          <p:cNvPr id="27" name="Oval 26"/>
          <p:cNvSpPr/>
          <p:nvPr/>
        </p:nvSpPr>
        <p:spPr>
          <a:xfrm>
            <a:off x="353022" y="2488919"/>
            <a:ext cx="1885175" cy="1885175"/>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28" name="Oval 27"/>
          <p:cNvSpPr/>
          <p:nvPr/>
        </p:nvSpPr>
        <p:spPr>
          <a:xfrm>
            <a:off x="266910" y="2402807"/>
            <a:ext cx="2057400" cy="2057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32" name="Oval 31"/>
          <p:cNvSpPr/>
          <p:nvPr/>
        </p:nvSpPr>
        <p:spPr>
          <a:xfrm>
            <a:off x="181185" y="2317082"/>
            <a:ext cx="2228850" cy="222885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33" name="Oval 32"/>
          <p:cNvSpPr/>
          <p:nvPr/>
        </p:nvSpPr>
        <p:spPr>
          <a:xfrm>
            <a:off x="95460" y="2231357"/>
            <a:ext cx="2400300" cy="24003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nvGrpSpPr>
          <p:cNvPr id="3" name="Group 2"/>
          <p:cNvGrpSpPr/>
          <p:nvPr/>
        </p:nvGrpSpPr>
        <p:grpSpPr>
          <a:xfrm>
            <a:off x="5920553" y="1771510"/>
            <a:ext cx="2324235" cy="3730267"/>
            <a:chOff x="5213940" y="1972477"/>
            <a:chExt cx="2324235" cy="3730267"/>
          </a:xfrm>
        </p:grpSpPr>
        <p:sp>
          <p:nvSpPr>
            <p:cNvPr id="35" name="Oval 34"/>
            <p:cNvSpPr/>
            <p:nvPr/>
          </p:nvSpPr>
          <p:spPr>
            <a:xfrm>
              <a:off x="5653000" y="3817569"/>
              <a:ext cx="1885175" cy="1885175"/>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36" name="Oval 35"/>
            <p:cNvSpPr/>
            <p:nvPr/>
          </p:nvSpPr>
          <p:spPr>
            <a:xfrm>
              <a:off x="5213940" y="1972477"/>
              <a:ext cx="1885175" cy="1885175"/>
            </a:xfrm>
            <a:prstGeom prst="ellipse">
              <a:avLst/>
            </a:prstGeom>
            <a:blipFill>
              <a:blip r:embed="rId4"/>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grpSp>
    </p:spTree>
    <p:extLst>
      <p:ext uri="{BB962C8B-B14F-4D97-AF65-F5344CB8AC3E}">
        <p14:creationId xmlns:p14="http://schemas.microsoft.com/office/powerpoint/2010/main" val="190131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5000" fill="hold"/>
                                        <p:tgtEl>
                                          <p:spTgt spid="4"/>
                                        </p:tgtEl>
                                        <p:attrNameLst>
                                          <p:attrName>r</p:attrName>
                                        </p:attrNameLst>
                                      </p:cBhvr>
                                    </p:animRot>
                                  </p:childTnLst>
                                </p:cTn>
                              </p:par>
                              <p:par>
                                <p:cTn id="7" presetID="8" presetClass="emph" presetSubtype="0" fill="hold" grpId="0" nodeType="withEffect">
                                  <p:stCondLst>
                                    <p:cond delay="0"/>
                                  </p:stCondLst>
                                  <p:childTnLst>
                                    <p:animRot by="16200000">
                                      <p:cBhvr>
                                        <p:cTn id="8" dur="5000" fill="hold"/>
                                        <p:tgtEl>
                                          <p:spTgt spid="23"/>
                                        </p:tgtEl>
                                        <p:attrNameLst>
                                          <p:attrName>r</p:attrName>
                                        </p:attrNameLst>
                                      </p:cBhvr>
                                    </p:animRot>
                                  </p:childTnLst>
                                </p:cTn>
                              </p:par>
                              <p:par>
                                <p:cTn id="9" presetID="8" presetClass="emph" presetSubtype="0" fill="hold" grpId="0" nodeType="withEffect">
                                  <p:stCondLst>
                                    <p:cond delay="0"/>
                                  </p:stCondLst>
                                  <p:childTnLst>
                                    <p:animRot by="10800000">
                                      <p:cBhvr>
                                        <p:cTn id="10" dur="5000" fill="hold"/>
                                        <p:tgtEl>
                                          <p:spTgt spid="25"/>
                                        </p:tgtEl>
                                        <p:attrNameLst>
                                          <p:attrName>r</p:attrName>
                                        </p:attrNameLst>
                                      </p:cBhvr>
                                    </p:animRot>
                                  </p:childTnLst>
                                </p:cTn>
                              </p:par>
                              <p:par>
                                <p:cTn id="11" presetID="8" presetClass="emph" presetSubtype="0" fill="hold" grpId="0" nodeType="withEffect">
                                  <p:stCondLst>
                                    <p:cond delay="0"/>
                                  </p:stCondLst>
                                  <p:childTnLst>
                                    <p:animRot by="5400000">
                                      <p:cBhvr>
                                        <p:cTn id="12" dur="4900" fill="hold"/>
                                        <p:tgtEl>
                                          <p:spTgt spid="26"/>
                                        </p:tgtEl>
                                        <p:attrNameLst>
                                          <p:attrName>r</p:attrName>
                                        </p:attrNameLst>
                                      </p:cBhvr>
                                    </p:animRot>
                                  </p:childTnLst>
                                </p:cTn>
                              </p:par>
                              <p:par>
                                <p:cTn id="13" presetID="0" presetClass="path" presetSubtype="0" fill="hold" grpId="0" nodeType="withEffect">
                                  <p:stCondLst>
                                    <p:cond delay="0"/>
                                  </p:stCondLst>
                                  <p:childTnLst>
                                    <p:animMotion origin="layout" path="M 3.33333E-6 -0.00069 C 0.15017 0.00324 0.26996 -0.00579 0.4625 -0.10717 " pathEditMode="relative" rAng="0" ptsTypes="AA">
                                      <p:cBhvr>
                                        <p:cTn id="14" dur="5000" fill="hold"/>
                                        <p:tgtEl>
                                          <p:spTgt spid="27"/>
                                        </p:tgtEl>
                                        <p:attrNameLst>
                                          <p:attrName>ppt_x</p:attrName>
                                          <p:attrName>ppt_y</p:attrName>
                                        </p:attrNameLst>
                                      </p:cBhvr>
                                      <p:rCtr x="23125" y="-5301"/>
                                    </p:animMotion>
                                  </p:childTnLst>
                                </p:cTn>
                              </p:par>
                              <p:par>
                                <p:cTn id="15" presetID="8" presetClass="emph" presetSubtype="0" fill="hold" grpId="1" nodeType="withEffect">
                                  <p:stCondLst>
                                    <p:cond delay="0"/>
                                  </p:stCondLst>
                                  <p:childTnLst>
                                    <p:animRot by="21600000">
                                      <p:cBhvr>
                                        <p:cTn id="16" dur="5000" fill="hold"/>
                                        <p:tgtEl>
                                          <p:spTgt spid="27"/>
                                        </p:tgtEl>
                                        <p:attrNameLst>
                                          <p:attrName>r</p:attrName>
                                        </p:attrNameLst>
                                      </p:cBhvr>
                                    </p:animRot>
                                  </p:childTnLst>
                                </p:cTn>
                              </p:par>
                              <p:par>
                                <p:cTn id="17" presetID="0" presetClass="path" presetSubtype="0" fill="hold" grpId="0" nodeType="withEffect">
                                  <p:stCondLst>
                                    <p:cond delay="0"/>
                                  </p:stCondLst>
                                  <p:childTnLst>
                                    <p:animMotion origin="layout" path="M 3.33333E-6 -0.00069 C 0.15017 0.00324 0.26996 -0.00578 0.4625 -0.10717 " pathEditMode="relative" rAng="0" ptsTypes="AA">
                                      <p:cBhvr>
                                        <p:cTn id="18" dur="5000" fill="hold"/>
                                        <p:tgtEl>
                                          <p:spTgt spid="28"/>
                                        </p:tgtEl>
                                        <p:attrNameLst>
                                          <p:attrName>ppt_x</p:attrName>
                                          <p:attrName>ppt_y</p:attrName>
                                        </p:attrNameLst>
                                      </p:cBhvr>
                                      <p:rCtr x="23125" y="-5301"/>
                                    </p:animMotion>
                                  </p:childTnLst>
                                </p:cTn>
                              </p:par>
                              <p:par>
                                <p:cTn id="19" presetID="8" presetClass="emph" presetSubtype="0" fill="hold" grpId="1" nodeType="withEffect">
                                  <p:stCondLst>
                                    <p:cond delay="0"/>
                                  </p:stCondLst>
                                  <p:childTnLst>
                                    <p:animRot by="16200000">
                                      <p:cBhvr>
                                        <p:cTn id="20" dur="5000" fill="hold"/>
                                        <p:tgtEl>
                                          <p:spTgt spid="28"/>
                                        </p:tgtEl>
                                        <p:attrNameLst>
                                          <p:attrName>r</p:attrName>
                                        </p:attrNameLst>
                                      </p:cBhvr>
                                    </p:animRot>
                                  </p:childTnLst>
                                </p:cTn>
                              </p:par>
                              <p:par>
                                <p:cTn id="21" presetID="0" presetClass="path" presetSubtype="0" fill="hold" grpId="0" nodeType="withEffect">
                                  <p:stCondLst>
                                    <p:cond delay="0"/>
                                  </p:stCondLst>
                                  <p:childTnLst>
                                    <p:animMotion origin="layout" path="M 3.33333E-6 -0.00069 C 0.15017 0.00324 0.26996 -0.00578 0.4625 -0.10717 " pathEditMode="relative" rAng="0" ptsTypes="AA">
                                      <p:cBhvr>
                                        <p:cTn id="22" dur="5000" fill="hold"/>
                                        <p:tgtEl>
                                          <p:spTgt spid="32"/>
                                        </p:tgtEl>
                                        <p:attrNameLst>
                                          <p:attrName>ppt_x</p:attrName>
                                          <p:attrName>ppt_y</p:attrName>
                                        </p:attrNameLst>
                                      </p:cBhvr>
                                      <p:rCtr x="23125" y="-5301"/>
                                    </p:animMotion>
                                  </p:childTnLst>
                                </p:cTn>
                              </p:par>
                              <p:par>
                                <p:cTn id="23" presetID="8" presetClass="emph" presetSubtype="0" fill="hold" grpId="1" nodeType="withEffect">
                                  <p:stCondLst>
                                    <p:cond delay="0"/>
                                  </p:stCondLst>
                                  <p:childTnLst>
                                    <p:animRot by="10800000">
                                      <p:cBhvr>
                                        <p:cTn id="24" dur="5000" fill="hold"/>
                                        <p:tgtEl>
                                          <p:spTgt spid="32"/>
                                        </p:tgtEl>
                                        <p:attrNameLst>
                                          <p:attrName>r</p:attrName>
                                        </p:attrNameLst>
                                      </p:cBhvr>
                                    </p:animRot>
                                  </p:childTnLst>
                                </p:cTn>
                              </p:par>
                              <p:par>
                                <p:cTn id="25" presetID="0" presetClass="path" presetSubtype="0" fill="hold" grpId="0" nodeType="withEffect">
                                  <p:stCondLst>
                                    <p:cond delay="0"/>
                                  </p:stCondLst>
                                  <p:childTnLst>
                                    <p:animMotion origin="layout" path="M 3.33333E-6 -0.00069 C 0.15017 0.00324 0.26996 -0.00578 0.4625 -0.10717 " pathEditMode="relative" rAng="0" ptsTypes="AA">
                                      <p:cBhvr>
                                        <p:cTn id="26" dur="5000" fill="hold"/>
                                        <p:tgtEl>
                                          <p:spTgt spid="33"/>
                                        </p:tgtEl>
                                        <p:attrNameLst>
                                          <p:attrName>ppt_x</p:attrName>
                                          <p:attrName>ppt_y</p:attrName>
                                        </p:attrNameLst>
                                      </p:cBhvr>
                                      <p:rCtr x="23125" y="-5301"/>
                                    </p:animMotion>
                                  </p:childTnLst>
                                </p:cTn>
                              </p:par>
                              <p:par>
                                <p:cTn id="27" presetID="8" presetClass="emph" presetSubtype="0" fill="hold" grpId="1" nodeType="withEffect">
                                  <p:stCondLst>
                                    <p:cond delay="0"/>
                                  </p:stCondLst>
                                  <p:childTnLst>
                                    <p:animRot by="5400000">
                                      <p:cBhvr>
                                        <p:cTn id="28" dur="5000" fill="hold"/>
                                        <p:tgtEl>
                                          <p:spTgt spid="33"/>
                                        </p:tgtEl>
                                        <p:attrNameLst>
                                          <p:attrName>r</p:attrName>
                                        </p:attrNameLst>
                                      </p:cBhvr>
                                    </p:animRot>
                                  </p:childTnLst>
                                </p:cTn>
                              </p:par>
                            </p:childTnLst>
                          </p:cTn>
                        </p:par>
                        <p:par>
                          <p:cTn id="29" fill="hold">
                            <p:stCondLst>
                              <p:cond delay="5000"/>
                            </p:stCondLst>
                            <p:childTnLst>
                              <p:par>
                                <p:cTn id="30" presetID="1"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par>
                          <p:cTn id="32" fill="hold">
                            <p:stCondLst>
                              <p:cond delay="5000"/>
                            </p:stCondLst>
                            <p:childTnLst>
                              <p:par>
                                <p:cTn id="33" presetID="1" presetClass="exit" presetSubtype="0" fill="hold" grpId="1" nodeType="afterEffect">
                                  <p:stCondLst>
                                    <p:cond delay="0"/>
                                  </p:stCondLst>
                                  <p:childTnLst>
                                    <p:set>
                                      <p:cBhvr>
                                        <p:cTn id="34" dur="1" fill="hold">
                                          <p:stCondLst>
                                            <p:cond delay="0"/>
                                          </p:stCondLst>
                                        </p:cTn>
                                        <p:tgtEl>
                                          <p:spTgt spid="4"/>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hidden"/>
                                      </p:to>
                                    </p:set>
                                  </p:childTnLst>
                                </p:cTn>
                              </p:par>
                              <p:par>
                                <p:cTn id="41" presetID="1" presetClass="exit" presetSubtype="0" fill="hold" grpId="2" nodeType="withEffect">
                                  <p:stCondLst>
                                    <p:cond delay="0"/>
                                  </p:stCondLst>
                                  <p:childTnLst>
                                    <p:set>
                                      <p:cBhvr>
                                        <p:cTn id="42" dur="1" fill="hold">
                                          <p:stCondLst>
                                            <p:cond delay="0"/>
                                          </p:stCondLst>
                                        </p:cTn>
                                        <p:tgtEl>
                                          <p:spTgt spid="27"/>
                                        </p:tgtEl>
                                        <p:attrNameLst>
                                          <p:attrName>style.visibility</p:attrName>
                                        </p:attrNameLst>
                                      </p:cBhvr>
                                      <p:to>
                                        <p:strVal val="hidden"/>
                                      </p:to>
                                    </p:set>
                                  </p:childTnLst>
                                </p:cTn>
                              </p:par>
                              <p:par>
                                <p:cTn id="43" presetID="1" presetClass="exit" presetSubtype="0" fill="hold" grpId="2" nodeType="withEffect">
                                  <p:stCondLst>
                                    <p:cond delay="0"/>
                                  </p:stCondLst>
                                  <p:childTnLst>
                                    <p:set>
                                      <p:cBhvr>
                                        <p:cTn id="44" dur="1" fill="hold">
                                          <p:stCondLst>
                                            <p:cond delay="0"/>
                                          </p:stCondLst>
                                        </p:cTn>
                                        <p:tgtEl>
                                          <p:spTgt spid="28"/>
                                        </p:tgtEl>
                                        <p:attrNameLst>
                                          <p:attrName>style.visibility</p:attrName>
                                        </p:attrNameLst>
                                      </p:cBhvr>
                                      <p:to>
                                        <p:strVal val="hidden"/>
                                      </p:to>
                                    </p:set>
                                  </p:childTnLst>
                                </p:cTn>
                              </p:par>
                              <p:par>
                                <p:cTn id="45" presetID="1" presetClass="exit" presetSubtype="0" fill="hold" grpId="2" nodeType="withEffect">
                                  <p:stCondLst>
                                    <p:cond delay="0"/>
                                  </p:stCondLst>
                                  <p:childTnLst>
                                    <p:set>
                                      <p:cBhvr>
                                        <p:cTn id="46" dur="1" fill="hold">
                                          <p:stCondLst>
                                            <p:cond delay="0"/>
                                          </p:stCondLst>
                                        </p:cTn>
                                        <p:tgtEl>
                                          <p:spTgt spid="32"/>
                                        </p:tgtEl>
                                        <p:attrNameLst>
                                          <p:attrName>style.visibility</p:attrName>
                                        </p:attrNameLst>
                                      </p:cBhvr>
                                      <p:to>
                                        <p:strVal val="hidden"/>
                                      </p:to>
                                    </p:set>
                                  </p:childTnLst>
                                </p:cTn>
                              </p:par>
                              <p:par>
                                <p:cTn id="47" presetID="1" presetClass="exit" presetSubtype="0" fill="hold" grpId="2" nodeType="withEffect">
                                  <p:stCondLst>
                                    <p:cond delay="0"/>
                                  </p:stCondLst>
                                  <p:childTnLst>
                                    <p:set>
                                      <p:cBhvr>
                                        <p:cTn id="48" dur="1" fill="hold">
                                          <p:stCondLst>
                                            <p:cond delay="0"/>
                                          </p:stCondLst>
                                        </p:cTn>
                                        <p:tgtEl>
                                          <p:spTgt spid="33"/>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30"/>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1"/>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childTnLst>
                          </p:cTn>
                        </p:par>
                        <p:par>
                          <p:cTn id="55" fill="hold">
                            <p:stCondLst>
                              <p:cond delay="5000"/>
                            </p:stCondLst>
                            <p:childTnLst>
                              <p:par>
                                <p:cTn id="56" presetID="8" presetClass="emph" presetSubtype="0" fill="hold" nodeType="afterEffect">
                                  <p:stCondLst>
                                    <p:cond delay="0"/>
                                  </p:stCondLst>
                                  <p:childTnLst>
                                    <p:animRot by="10800000">
                                      <p:cBhvr>
                                        <p:cTn id="57" dur="5000" fill="hold"/>
                                        <p:tgtEl>
                                          <p:spTgt spid="3"/>
                                        </p:tgtEl>
                                        <p:attrNameLst>
                                          <p:attrName>r</p:attrName>
                                        </p:attrNameLst>
                                      </p:cBhvr>
                                    </p:animRot>
                                  </p:childTnLst>
                                </p:cTn>
                              </p:par>
                              <p:par>
                                <p:cTn id="58" presetID="63" presetClass="path" presetSubtype="0" fill="hold" nodeType="withEffect">
                                  <p:stCondLst>
                                    <p:cond delay="0"/>
                                  </p:stCondLst>
                                  <p:childTnLst>
                                    <p:animMotion origin="layout" path="M 6.25E-7 -4.07407E-6 L 0.65208 -4.07407E-6 " pathEditMode="relative" rAng="0" ptsTypes="AA">
                                      <p:cBhvr>
                                        <p:cTn id="59" dur="5000" fill="hold"/>
                                        <p:tgtEl>
                                          <p:spTgt spid="3"/>
                                        </p:tgtEl>
                                        <p:attrNameLst>
                                          <p:attrName>ppt_x</p:attrName>
                                          <p:attrName>ppt_y</p:attrName>
                                        </p:attrNameLst>
                                      </p:cBhvr>
                                      <p:rCtr x="3260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23" grpId="0" animBg="1"/>
      <p:bldP spid="23" grpId="1" animBg="1"/>
      <p:bldP spid="25" grpId="0" animBg="1"/>
      <p:bldP spid="25" grpId="1" animBg="1"/>
      <p:bldP spid="26" grpId="0" animBg="1"/>
      <p:bldP spid="26" grpId="1" animBg="1"/>
      <p:bldP spid="27" grpId="0" animBg="1"/>
      <p:bldP spid="27" grpId="1" animBg="1"/>
      <p:bldP spid="27" grpId="2" animBg="1"/>
      <p:bldP spid="28" grpId="0" animBg="1"/>
      <p:bldP spid="28" grpId="1" animBg="1"/>
      <p:bldP spid="28" grpId="2" animBg="1"/>
      <p:bldP spid="32" grpId="0" animBg="1"/>
      <p:bldP spid="32" grpId="1" animBg="1"/>
      <p:bldP spid="32" grpId="2" animBg="1"/>
      <p:bldP spid="33" grpId="0" animBg="1"/>
      <p:bldP spid="33" grpId="1" animBg="1"/>
      <p:bldP spid="33"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How do the coagulant nanoparticles get to the clay?</a:t>
            </a:r>
          </a:p>
        </p:txBody>
      </p:sp>
      <p:sp>
        <p:nvSpPr>
          <p:cNvPr id="3" name="Content Placeholder 2"/>
          <p:cNvSpPr>
            <a:spLocks noGrp="1"/>
          </p:cNvSpPr>
          <p:nvPr>
            <p:ph idx="1"/>
          </p:nvPr>
        </p:nvSpPr>
        <p:spPr/>
        <p:txBody>
          <a:bodyPr/>
          <a:lstStyle/>
          <a:p>
            <a:r>
              <a:rPr lang="en-US" dirty="0"/>
              <a:t>Molecular diffusion transports particles that are smaller than about 1 </a:t>
            </a:r>
            <a:r>
              <a:rPr lang="en-US" dirty="0">
                <a:latin typeface="Symbol" panose="05050102010706020507" pitchFamily="18" charset="2"/>
              </a:rPr>
              <a:t>m</a:t>
            </a:r>
            <a:r>
              <a:rPr lang="en-US" dirty="0"/>
              <a:t>m</a:t>
            </a:r>
          </a:p>
          <a:p>
            <a:r>
              <a:rPr lang="en-US" dirty="0"/>
              <a:t>Shear transports new fluid past the clay particles and molecular diffusion transports the nanoparticles through the viscous boundary layer!</a:t>
            </a:r>
          </a:p>
          <a:p>
            <a:r>
              <a:rPr lang="en-US" dirty="0"/>
              <a:t>Nanoparticles can get to the clay!!!!</a:t>
            </a:r>
          </a:p>
        </p:txBody>
      </p:sp>
    </p:spTree>
    <p:extLst>
      <p:ext uri="{BB962C8B-B14F-4D97-AF65-F5344CB8AC3E}">
        <p14:creationId xmlns:p14="http://schemas.microsoft.com/office/powerpoint/2010/main" val="30845485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800" dirty="0"/>
              <a:t>Flocculation models based on geometry and stickiness of nanoparticles can predict performance</a:t>
            </a:r>
          </a:p>
        </p:txBody>
      </p:sp>
      <p:sp>
        <p:nvSpPr>
          <p:cNvPr id="2" name="Text Placeholder 1"/>
          <p:cNvSpPr>
            <a:spLocks noGrp="1"/>
          </p:cNvSpPr>
          <p:nvPr>
            <p:ph idx="1"/>
          </p:nvPr>
        </p:nvSpPr>
        <p:spPr/>
        <p:txBody>
          <a:bodyPr>
            <a:normAutofit/>
          </a:bodyPr>
          <a:lstStyle/>
          <a:p>
            <a:r>
              <a:rPr lang="en-US" dirty="0"/>
              <a:t>The coagulant forms sticky nanoparticles</a:t>
            </a:r>
          </a:p>
          <a:p>
            <a:r>
              <a:rPr lang="en-US" dirty="0"/>
              <a:t>The bond between a coagulant nanoparticle and a clay platelet is strong</a:t>
            </a:r>
          </a:p>
          <a:p>
            <a:r>
              <a:rPr lang="en-US" dirty="0"/>
              <a:t>The bond between two coagulant nanoparticles is weaker </a:t>
            </a:r>
          </a:p>
          <a:p>
            <a:r>
              <a:rPr lang="en-US" dirty="0"/>
              <a:t>Macromolecules of natural organic matter (NOM) cover the coagulant nanoparticles (and NOM isn’t sticky)</a:t>
            </a:r>
          </a:p>
        </p:txBody>
      </p:sp>
      <p:sp>
        <p:nvSpPr>
          <p:cNvPr id="4" name="TextBox 3"/>
          <p:cNvSpPr txBox="1"/>
          <p:nvPr/>
        </p:nvSpPr>
        <p:spPr>
          <a:xfrm>
            <a:off x="855329" y="6126163"/>
            <a:ext cx="7603958" cy="523220"/>
          </a:xfrm>
          <a:prstGeom prst="rect">
            <a:avLst/>
          </a:prstGeom>
          <a:noFill/>
        </p:spPr>
        <p:txBody>
          <a:bodyPr wrap="square" rtlCol="0">
            <a:spAutoFit/>
          </a:bodyPr>
          <a:lstStyle/>
          <a:p>
            <a:r>
              <a:rPr lang="en-US" dirty="0">
                <a:latin typeface="Helvetica" panose="020B0604020202020204" pitchFamily="34" charset="0"/>
                <a:cs typeface="Helvetica" panose="020B0604020202020204" pitchFamily="34" charset="0"/>
              </a:rPr>
              <a:t>There is still much to learn about flocculation!</a:t>
            </a:r>
          </a:p>
        </p:txBody>
      </p:sp>
    </p:spTree>
    <p:extLst>
      <p:ext uri="{BB962C8B-B14F-4D97-AF65-F5344CB8AC3E}">
        <p14:creationId xmlns:p14="http://schemas.microsoft.com/office/powerpoint/2010/main" val="250714817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1474" name="Picture 2" descr="Image result"/>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6310" r="11374" b="5721"/>
          <a:stretch/>
        </p:blipFill>
        <p:spPr bwMode="auto">
          <a:xfrm>
            <a:off x="385354" y="1376226"/>
            <a:ext cx="4981303" cy="5479324"/>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en-US" dirty="0"/>
              <a:t>Human hair is 50 mm in diameter</a:t>
            </a:r>
          </a:p>
        </p:txBody>
      </p:sp>
      <p:sp>
        <p:nvSpPr>
          <p:cNvPr id="8" name="Flowchart: Magnetic Disk 7"/>
          <p:cNvSpPr/>
          <p:nvPr/>
        </p:nvSpPr>
        <p:spPr>
          <a:xfrm>
            <a:off x="5734595" y="1607820"/>
            <a:ext cx="640080" cy="200297"/>
          </a:xfrm>
          <a:prstGeom prst="flowChartMagneticDisk">
            <a:avLst/>
          </a:prstGeom>
          <a:solidFill>
            <a:schemeClr val="accent5">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 name="Oval 8"/>
          <p:cNvSpPr/>
          <p:nvPr/>
        </p:nvSpPr>
        <p:spPr>
          <a:xfrm>
            <a:off x="6127565" y="4115888"/>
            <a:ext cx="9144" cy="9144"/>
          </a:xfrm>
          <a:prstGeom prst="ellipse">
            <a:avLst/>
          </a:prstGeom>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pic>
        <p:nvPicPr>
          <p:cNvPr id="2281476" name="Picture 4" descr="Image result for bacteria celula"/>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303" t="11768" r="30242" b="14771"/>
          <a:stretch/>
        </p:blipFill>
        <p:spPr bwMode="auto">
          <a:xfrm>
            <a:off x="6113430" y="2847704"/>
            <a:ext cx="87518" cy="91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123612" y="1394731"/>
            <a:ext cx="780983" cy="523220"/>
          </a:xfrm>
          <a:prstGeom prst="rect">
            <a:avLst/>
          </a:prstGeom>
          <a:noFill/>
        </p:spPr>
        <p:txBody>
          <a:bodyPr wrap="none" rtlCol="0">
            <a:spAutoFit/>
          </a:bodyPr>
          <a:lstStyle/>
          <a:p>
            <a:r>
              <a:rPr lang="en-US" dirty="0"/>
              <a:t>clay</a:t>
            </a:r>
          </a:p>
        </p:txBody>
      </p:sp>
      <p:sp>
        <p:nvSpPr>
          <p:cNvPr id="16" name="TextBox 15"/>
          <p:cNvSpPr txBox="1"/>
          <p:nvPr/>
        </p:nvSpPr>
        <p:spPr>
          <a:xfrm>
            <a:off x="6762206" y="2613931"/>
            <a:ext cx="2023311" cy="523220"/>
          </a:xfrm>
          <a:prstGeom prst="rect">
            <a:avLst/>
          </a:prstGeom>
          <a:noFill/>
        </p:spPr>
        <p:txBody>
          <a:bodyPr wrap="none" rtlCol="0">
            <a:spAutoFit/>
          </a:bodyPr>
          <a:lstStyle/>
          <a:p>
            <a:r>
              <a:rPr lang="en-US" dirty="0"/>
              <a:t>bacterial cell</a:t>
            </a:r>
          </a:p>
        </p:txBody>
      </p:sp>
      <p:sp>
        <p:nvSpPr>
          <p:cNvPr id="10" name="TextBox 9"/>
          <p:cNvSpPr txBox="1"/>
          <p:nvPr/>
        </p:nvSpPr>
        <p:spPr>
          <a:xfrm>
            <a:off x="6720296" y="3638834"/>
            <a:ext cx="1993174" cy="954107"/>
          </a:xfrm>
          <a:prstGeom prst="rect">
            <a:avLst/>
          </a:prstGeom>
          <a:noFill/>
        </p:spPr>
        <p:txBody>
          <a:bodyPr wrap="square" rtlCol="0">
            <a:spAutoFit/>
          </a:bodyPr>
          <a:lstStyle/>
          <a:p>
            <a:r>
              <a:rPr lang="en-US" dirty="0"/>
              <a:t>Coagulant nanoparticle</a:t>
            </a:r>
          </a:p>
        </p:txBody>
      </p:sp>
      <p:cxnSp>
        <p:nvCxnSpPr>
          <p:cNvPr id="4" name="Straight Arrow Connector 3"/>
          <p:cNvCxnSpPr>
            <a:stCxn id="10" idx="1"/>
          </p:cNvCxnSpPr>
          <p:nvPr/>
        </p:nvCxnSpPr>
        <p:spPr>
          <a:xfrm flipH="1">
            <a:off x="6157189" y="4115888"/>
            <a:ext cx="5631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69818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Sizes of a few particles</a:t>
            </a:r>
          </a:p>
        </p:txBody>
      </p:sp>
      <p:sp>
        <p:nvSpPr>
          <p:cNvPr id="6" name="TextBox 5"/>
          <p:cNvSpPr txBox="1"/>
          <p:nvPr/>
        </p:nvSpPr>
        <p:spPr>
          <a:xfrm>
            <a:off x="3955834" y="2035833"/>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7000 nm, 7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0.007 mm</a:t>
            </a:r>
          </a:p>
        </p:txBody>
      </p:sp>
      <p:sp>
        <p:nvSpPr>
          <p:cNvPr id="7" name="TextBox 6"/>
          <p:cNvSpPr txBox="1"/>
          <p:nvPr/>
        </p:nvSpPr>
        <p:spPr>
          <a:xfrm>
            <a:off x="3955834" y="4664603"/>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90 nm, 0.09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2" name="Group 1"/>
          <p:cNvGrpSpPr/>
          <p:nvPr/>
        </p:nvGrpSpPr>
        <p:grpSpPr>
          <a:xfrm>
            <a:off x="385708" y="1289414"/>
            <a:ext cx="3200400" cy="1543606"/>
            <a:chOff x="385708" y="1289414"/>
            <a:chExt cx="3200400" cy="1543606"/>
          </a:xfrm>
        </p:grpSpPr>
        <p:sp>
          <p:nvSpPr>
            <p:cNvPr id="4" name="Flowchart: Magnetic Disk 3"/>
            <p:cNvSpPr/>
            <p:nvPr/>
          </p:nvSpPr>
          <p:spPr>
            <a:xfrm>
              <a:off x="385708" y="1761866"/>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582176" y="1289414"/>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grpSp>
      <p:grpSp>
        <p:nvGrpSpPr>
          <p:cNvPr id="17" name="Group 16"/>
          <p:cNvGrpSpPr/>
          <p:nvPr/>
        </p:nvGrpSpPr>
        <p:grpSpPr>
          <a:xfrm>
            <a:off x="110039" y="4337487"/>
            <a:ext cx="3908442" cy="642240"/>
            <a:chOff x="110039" y="3969696"/>
            <a:chExt cx="3908442" cy="642240"/>
          </a:xfrm>
        </p:grpSpPr>
        <p:sp>
          <p:nvSpPr>
            <p:cNvPr id="5" name="Oval 4"/>
            <p:cNvSpPr/>
            <p:nvPr/>
          </p:nvSpPr>
          <p:spPr>
            <a:xfrm>
              <a:off x="2041396" y="456621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110039" y="3969696"/>
              <a:ext cx="3908442" cy="523220"/>
            </a:xfrm>
            <a:prstGeom prst="rect">
              <a:avLst/>
            </a:prstGeom>
            <a:noFill/>
          </p:spPr>
          <p:txBody>
            <a:bodyPr wrap="none" rtlCol="0">
              <a:spAutoFit/>
            </a:bodyPr>
            <a:lstStyle/>
            <a:p>
              <a:pPr algn="ctr"/>
              <a:r>
                <a:rPr lang="en-US" dirty="0"/>
                <a:t>Nanoparticle of coagulant</a:t>
              </a:r>
            </a:p>
          </p:txBody>
        </p:sp>
      </p:grpSp>
      <p:grpSp>
        <p:nvGrpSpPr>
          <p:cNvPr id="8" name="Group 7"/>
          <p:cNvGrpSpPr/>
          <p:nvPr/>
        </p:nvGrpSpPr>
        <p:grpSpPr>
          <a:xfrm>
            <a:off x="1371599" y="3120740"/>
            <a:ext cx="1465466" cy="929027"/>
            <a:chOff x="1371599" y="2967369"/>
            <a:chExt cx="1465466" cy="929027"/>
          </a:xfrm>
        </p:grpSpPr>
        <p:pic>
          <p:nvPicPr>
            <p:cNvPr id="10" name="Picture 4" descr="Image result for bacteria celula"/>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303" t="11768" r="30242" b="14771"/>
            <a:stretch/>
          </p:blipFill>
          <p:spPr bwMode="auto">
            <a:xfrm>
              <a:off x="1875732" y="3418707"/>
              <a:ext cx="457200" cy="47768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371599" y="2967369"/>
              <a:ext cx="1465466"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bacteria</a:t>
              </a:r>
            </a:p>
          </p:txBody>
        </p:sp>
      </p:grpSp>
      <p:sp>
        <p:nvSpPr>
          <p:cNvPr id="14" name="TextBox 13"/>
          <p:cNvSpPr txBox="1"/>
          <p:nvPr/>
        </p:nvSpPr>
        <p:spPr>
          <a:xfrm>
            <a:off x="3955834" y="3350218"/>
            <a:ext cx="4389343"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1000 nm, 1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 0.001 mm</a:t>
            </a:r>
          </a:p>
        </p:txBody>
      </p:sp>
      <p:sp>
        <p:nvSpPr>
          <p:cNvPr id="15" name="TextBox 14"/>
          <p:cNvSpPr txBox="1"/>
          <p:nvPr/>
        </p:nvSpPr>
        <p:spPr>
          <a:xfrm>
            <a:off x="3955834" y="5978989"/>
            <a:ext cx="2690160" cy="523220"/>
          </a:xfrm>
          <a:prstGeom prst="rect">
            <a:avLst/>
          </a:prstGeom>
          <a:noFill/>
        </p:spPr>
        <p:txBody>
          <a:bodyPr wrap="none" rtlCol="0">
            <a:spAutoFit/>
          </a:bodyPr>
          <a:lstStyle/>
          <a:p>
            <a:r>
              <a:rPr lang="en-US" dirty="0">
                <a:latin typeface="Helvetica" panose="020B0604020202020204" pitchFamily="34" charset="0"/>
                <a:cs typeface="Helvetica" panose="020B0604020202020204" pitchFamily="34" charset="0"/>
              </a:rPr>
              <a:t>50 nm, 0.05 </a:t>
            </a:r>
            <a:r>
              <a:rPr lang="en-US" dirty="0">
                <a:latin typeface="Symbol" panose="05050102010706020507" pitchFamily="18" charset="2"/>
                <a:cs typeface="Helvetica" panose="020B0604020202020204" pitchFamily="34" charset="0"/>
              </a:rPr>
              <a:t>m</a:t>
            </a:r>
            <a:r>
              <a:rPr lang="en-US" dirty="0">
                <a:latin typeface="Helvetica" panose="020B0604020202020204" pitchFamily="34" charset="0"/>
                <a:cs typeface="Helvetica" panose="020B0604020202020204" pitchFamily="34" charset="0"/>
              </a:rPr>
              <a:t>m</a:t>
            </a:r>
          </a:p>
        </p:txBody>
      </p:sp>
      <p:grpSp>
        <p:nvGrpSpPr>
          <p:cNvPr id="18" name="Group 17"/>
          <p:cNvGrpSpPr/>
          <p:nvPr/>
        </p:nvGrpSpPr>
        <p:grpSpPr>
          <a:xfrm>
            <a:off x="707493" y="5234803"/>
            <a:ext cx="2545096" cy="1119886"/>
            <a:chOff x="707493" y="4939380"/>
            <a:chExt cx="2545096" cy="1119886"/>
          </a:xfrm>
        </p:grpSpPr>
        <p:sp>
          <p:nvSpPr>
            <p:cNvPr id="12" name="TextBox 11"/>
            <p:cNvSpPr txBox="1"/>
            <p:nvPr/>
          </p:nvSpPr>
          <p:spPr>
            <a:xfrm>
              <a:off x="707493" y="4939380"/>
              <a:ext cx="2545096" cy="954107"/>
            </a:xfrm>
            <a:prstGeom prst="rect">
              <a:avLst/>
            </a:prstGeom>
            <a:noFill/>
          </p:spPr>
          <p:txBody>
            <a:bodyPr wrap="square" rtlCol="0">
              <a:spAutoFit/>
            </a:bodyPr>
            <a:lstStyle/>
            <a:p>
              <a:pPr algn="ctr"/>
              <a:r>
                <a:rPr lang="en-US" dirty="0"/>
                <a:t>Natural organic matter</a:t>
              </a:r>
            </a:p>
          </p:txBody>
        </p:sp>
        <p:sp>
          <p:nvSpPr>
            <p:cNvPr id="16" name="Oval 15"/>
            <p:cNvSpPr/>
            <p:nvPr/>
          </p:nvSpPr>
          <p:spPr>
            <a:xfrm>
              <a:off x="1970897" y="6040978"/>
              <a:ext cx="18288" cy="182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0933876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coagulant should we add?</a:t>
            </a:r>
          </a:p>
        </p:txBody>
      </p:sp>
      <p:sp>
        <p:nvSpPr>
          <p:cNvPr id="4" name="Text Placeholder 3"/>
          <p:cNvSpPr>
            <a:spLocks noGrp="1"/>
          </p:cNvSpPr>
          <p:nvPr>
            <p:ph idx="1"/>
          </p:nvPr>
        </p:nvSpPr>
        <p:spPr>
          <a:xfrm>
            <a:off x="285751" y="1752600"/>
            <a:ext cx="4820822" cy="4671646"/>
          </a:xfrm>
        </p:spPr>
        <p:txBody>
          <a:bodyPr>
            <a:normAutofit fontScale="85000" lnSpcReduction="10000"/>
          </a:bodyPr>
          <a:lstStyle/>
          <a:p>
            <a:r>
              <a:rPr lang="en-US" dirty="0"/>
              <a:t>Our hypothesis:</a:t>
            </a:r>
          </a:p>
          <a:p>
            <a:r>
              <a:rPr lang="en-US" dirty="0"/>
              <a:t>When one clay platelet contacts another clay platelet, they will stick together if and only if there is a clean coagulant nanoparticle surface at the point of contact</a:t>
            </a:r>
          </a:p>
          <a:p>
            <a:r>
              <a:rPr lang="en-US" dirty="0"/>
              <a:t>We expect some aggregation to occur even with very low coagulant dosages</a:t>
            </a:r>
          </a:p>
        </p:txBody>
      </p:sp>
      <p:sp>
        <p:nvSpPr>
          <p:cNvPr id="6" name="Flowchart: Magnetic Disk 5"/>
          <p:cNvSpPr/>
          <p:nvPr/>
        </p:nvSpPr>
        <p:spPr>
          <a:xfrm>
            <a:off x="5764213" y="2225052"/>
            <a:ext cx="3200400" cy="1071154"/>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960681" y="1752600"/>
            <a:ext cx="824265" cy="523220"/>
          </a:xfrm>
          <a:prstGeom prst="rect">
            <a:avLst/>
          </a:prstGeom>
          <a:noFill/>
        </p:spPr>
        <p:txBody>
          <a:bodyPr wrap="none" rtlCol="0">
            <a:spAutoFit/>
          </a:bodyPr>
          <a:lstStyle/>
          <a:p>
            <a:pPr algn="ctr"/>
            <a:r>
              <a:rPr lang="en-US" dirty="0">
                <a:latin typeface="Helvetica" panose="020B0604020202020204" pitchFamily="34" charset="0"/>
                <a:cs typeface="Helvetica" panose="020B0604020202020204" pitchFamily="34" charset="0"/>
              </a:rPr>
              <a:t>clay</a:t>
            </a:r>
          </a:p>
        </p:txBody>
      </p:sp>
      <p:sp>
        <p:nvSpPr>
          <p:cNvPr id="9" name="Oval 8"/>
          <p:cNvSpPr/>
          <p:nvPr/>
        </p:nvSpPr>
        <p:spPr>
          <a:xfrm>
            <a:off x="6463294" y="23304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6615694" y="248283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6768094" y="239608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p:cNvSpPr/>
          <p:nvPr/>
        </p:nvSpPr>
        <p:spPr>
          <a:xfrm>
            <a:off x="8116247" y="24218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7762210" y="23210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p:cNvSpPr/>
          <p:nvPr/>
        </p:nvSpPr>
        <p:spPr>
          <a:xfrm>
            <a:off x="7408173" y="243125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7054136" y="228824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p:cNvSpPr/>
          <p:nvPr/>
        </p:nvSpPr>
        <p:spPr>
          <a:xfrm>
            <a:off x="6700099" y="275013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6346062" y="321203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5992025" y="270326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7635600" y="298227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8055287" y="278299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8474974" y="2907269"/>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7305012" y="2792393"/>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6135050" y="2944805"/>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8650824" y="26048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6735274" y="3066747"/>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7802075" y="252984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8362439" y="249937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8922803" y="2792460"/>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7569961" y="3085548"/>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6540676" y="3012876"/>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8268659" y="2940204"/>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a:off x="7098697" y="2628381"/>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a:off x="5928735" y="2626052"/>
            <a:ext cx="45720" cy="457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068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10"/>
                            </p:stCondLst>
                            <p:childTnLst>
                              <p:par>
                                <p:cTn id="8" presetID="1" presetClass="entr" presetSubtype="0" fill="hold" grpId="0" nodeType="afterEffect">
                                  <p:stCondLst>
                                    <p:cond delay="1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20"/>
                            </p:stCondLst>
                            <p:childTnLst>
                              <p:par>
                                <p:cTn id="11" presetID="1" presetClass="entr" presetSubtype="0" fill="hold" grpId="0" nodeType="afterEffect">
                                  <p:stCondLst>
                                    <p:cond delay="1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30"/>
                            </p:stCondLst>
                            <p:childTnLst>
                              <p:par>
                                <p:cTn id="14" presetID="1" presetClass="entr" presetSubtype="0" fill="hold" grpId="0" nodeType="afterEffect">
                                  <p:stCondLst>
                                    <p:cond delay="10"/>
                                  </p:stCondLst>
                                  <p:childTnLst>
                                    <p:set>
                                      <p:cBhvr>
                                        <p:cTn id="15" dur="1" fill="hold">
                                          <p:stCondLst>
                                            <p:cond delay="0"/>
                                          </p:stCondLst>
                                        </p:cTn>
                                        <p:tgtEl>
                                          <p:spTgt spid="15"/>
                                        </p:tgtEl>
                                        <p:attrNameLst>
                                          <p:attrName>style.visibility</p:attrName>
                                        </p:attrNameLst>
                                      </p:cBhvr>
                                      <p:to>
                                        <p:strVal val="visible"/>
                                      </p:to>
                                    </p:set>
                                  </p:childTnLst>
                                </p:cTn>
                              </p:par>
                            </p:childTnLst>
                          </p:cTn>
                        </p:par>
                        <p:par>
                          <p:cTn id="16" fill="hold">
                            <p:stCondLst>
                              <p:cond delay="40"/>
                            </p:stCondLst>
                            <p:childTnLst>
                              <p:par>
                                <p:cTn id="17" presetID="1" presetClass="entr" presetSubtype="0" fill="hold" grpId="0" nodeType="afterEffect">
                                  <p:stCondLst>
                                    <p:cond delay="1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50"/>
                            </p:stCondLst>
                            <p:childTnLst>
                              <p:par>
                                <p:cTn id="20" presetID="1" presetClass="entr" presetSubtype="0" fill="hold" grpId="0" nodeType="afterEffect">
                                  <p:stCondLst>
                                    <p:cond delay="10"/>
                                  </p:stCondLst>
                                  <p:childTnLst>
                                    <p:set>
                                      <p:cBhvr>
                                        <p:cTn id="21" dur="1" fill="hold">
                                          <p:stCondLst>
                                            <p:cond delay="0"/>
                                          </p:stCondLst>
                                        </p:cTn>
                                        <p:tgtEl>
                                          <p:spTgt spid="17"/>
                                        </p:tgtEl>
                                        <p:attrNameLst>
                                          <p:attrName>style.visibility</p:attrName>
                                        </p:attrNameLst>
                                      </p:cBhvr>
                                      <p:to>
                                        <p:strVal val="visible"/>
                                      </p:to>
                                    </p:set>
                                  </p:childTnLst>
                                </p:cTn>
                              </p:par>
                            </p:childTnLst>
                          </p:cTn>
                        </p:par>
                        <p:par>
                          <p:cTn id="22" fill="hold">
                            <p:stCondLst>
                              <p:cond delay="60"/>
                            </p:stCondLst>
                            <p:childTnLst>
                              <p:par>
                                <p:cTn id="23" presetID="1" presetClass="entr" presetSubtype="0" fill="hold" grpId="0" nodeType="afterEffect">
                                  <p:stCondLst>
                                    <p:cond delay="1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70"/>
                            </p:stCondLst>
                            <p:childTnLst>
                              <p:par>
                                <p:cTn id="26" presetID="1" presetClass="entr" presetSubtype="0" fill="hold" grpId="0" nodeType="afterEffect">
                                  <p:stCondLst>
                                    <p:cond delay="1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80"/>
                            </p:stCondLst>
                            <p:childTnLst>
                              <p:par>
                                <p:cTn id="29" presetID="1" presetClass="entr" presetSubtype="0" fill="hold" grpId="0" nodeType="afterEffect">
                                  <p:stCondLst>
                                    <p:cond delay="10"/>
                                  </p:stCondLst>
                                  <p:childTnLst>
                                    <p:set>
                                      <p:cBhvr>
                                        <p:cTn id="30" dur="1" fill="hold">
                                          <p:stCondLst>
                                            <p:cond delay="0"/>
                                          </p:stCondLst>
                                        </p:cTn>
                                        <p:tgtEl>
                                          <p:spTgt spid="20"/>
                                        </p:tgtEl>
                                        <p:attrNameLst>
                                          <p:attrName>style.visibility</p:attrName>
                                        </p:attrNameLst>
                                      </p:cBhvr>
                                      <p:to>
                                        <p:strVal val="visible"/>
                                      </p:to>
                                    </p:set>
                                  </p:childTnLst>
                                </p:cTn>
                              </p:par>
                            </p:childTnLst>
                          </p:cTn>
                        </p:par>
                        <p:par>
                          <p:cTn id="31" fill="hold">
                            <p:stCondLst>
                              <p:cond delay="90"/>
                            </p:stCondLst>
                            <p:childTnLst>
                              <p:par>
                                <p:cTn id="32" presetID="1" presetClass="entr" presetSubtype="0" fill="hold" grpId="0" nodeType="afterEffect">
                                  <p:stCondLst>
                                    <p:cond delay="10"/>
                                  </p:stCondLst>
                                  <p:childTnLst>
                                    <p:set>
                                      <p:cBhvr>
                                        <p:cTn id="33" dur="1" fill="hold">
                                          <p:stCondLst>
                                            <p:cond delay="0"/>
                                          </p:stCondLst>
                                        </p:cTn>
                                        <p:tgtEl>
                                          <p:spTgt spid="21"/>
                                        </p:tgtEl>
                                        <p:attrNameLst>
                                          <p:attrName>style.visibility</p:attrName>
                                        </p:attrNameLst>
                                      </p:cBhvr>
                                      <p:to>
                                        <p:strVal val="visible"/>
                                      </p:to>
                                    </p:set>
                                  </p:childTnLst>
                                </p:cTn>
                              </p:par>
                            </p:childTnLst>
                          </p:cTn>
                        </p:par>
                        <p:par>
                          <p:cTn id="34" fill="hold">
                            <p:stCondLst>
                              <p:cond delay="100"/>
                            </p:stCondLst>
                            <p:childTnLst>
                              <p:par>
                                <p:cTn id="35" presetID="1" presetClass="entr" presetSubtype="0" fill="hold" grpId="0" nodeType="afterEffect">
                                  <p:stCondLst>
                                    <p:cond delay="10"/>
                                  </p:stCondLst>
                                  <p:childTnLst>
                                    <p:set>
                                      <p:cBhvr>
                                        <p:cTn id="36" dur="1" fill="hold">
                                          <p:stCondLst>
                                            <p:cond delay="0"/>
                                          </p:stCondLst>
                                        </p:cTn>
                                        <p:tgtEl>
                                          <p:spTgt spid="22"/>
                                        </p:tgtEl>
                                        <p:attrNameLst>
                                          <p:attrName>style.visibility</p:attrName>
                                        </p:attrNameLst>
                                      </p:cBhvr>
                                      <p:to>
                                        <p:strVal val="visible"/>
                                      </p:to>
                                    </p:set>
                                  </p:childTnLst>
                                </p:cTn>
                              </p:par>
                            </p:childTnLst>
                          </p:cTn>
                        </p:par>
                        <p:par>
                          <p:cTn id="37" fill="hold">
                            <p:stCondLst>
                              <p:cond delay="110"/>
                            </p:stCondLst>
                            <p:childTnLst>
                              <p:par>
                                <p:cTn id="38" presetID="1" presetClass="entr" presetSubtype="0" fill="hold" grpId="0" nodeType="afterEffect">
                                  <p:stCondLst>
                                    <p:cond delay="1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20"/>
                            </p:stCondLst>
                            <p:childTnLst>
                              <p:par>
                                <p:cTn id="41" presetID="1" presetClass="entr" presetSubtype="0" fill="hold" grpId="0" nodeType="afterEffect">
                                  <p:stCondLst>
                                    <p:cond delay="10"/>
                                  </p:stCondLst>
                                  <p:childTnLst>
                                    <p:set>
                                      <p:cBhvr>
                                        <p:cTn id="42" dur="1" fill="hold">
                                          <p:stCondLst>
                                            <p:cond delay="0"/>
                                          </p:stCondLst>
                                        </p:cTn>
                                        <p:tgtEl>
                                          <p:spTgt spid="24"/>
                                        </p:tgtEl>
                                        <p:attrNameLst>
                                          <p:attrName>style.visibility</p:attrName>
                                        </p:attrNameLst>
                                      </p:cBhvr>
                                      <p:to>
                                        <p:strVal val="visible"/>
                                      </p:to>
                                    </p:set>
                                  </p:childTnLst>
                                </p:cTn>
                              </p:par>
                            </p:childTnLst>
                          </p:cTn>
                        </p:par>
                        <p:par>
                          <p:cTn id="43" fill="hold">
                            <p:stCondLst>
                              <p:cond delay="130"/>
                            </p:stCondLst>
                            <p:childTnLst>
                              <p:par>
                                <p:cTn id="44" presetID="1" presetClass="entr" presetSubtype="0" fill="hold" grpId="0" nodeType="afterEffect">
                                  <p:stCondLst>
                                    <p:cond delay="10"/>
                                  </p:stCondLst>
                                  <p:childTnLst>
                                    <p:set>
                                      <p:cBhvr>
                                        <p:cTn id="45" dur="1" fill="hold">
                                          <p:stCondLst>
                                            <p:cond delay="0"/>
                                          </p:stCondLst>
                                        </p:cTn>
                                        <p:tgtEl>
                                          <p:spTgt spid="25"/>
                                        </p:tgtEl>
                                        <p:attrNameLst>
                                          <p:attrName>style.visibility</p:attrName>
                                        </p:attrNameLst>
                                      </p:cBhvr>
                                      <p:to>
                                        <p:strVal val="visible"/>
                                      </p:to>
                                    </p:set>
                                  </p:childTnLst>
                                </p:cTn>
                              </p:par>
                            </p:childTnLst>
                          </p:cTn>
                        </p:par>
                        <p:par>
                          <p:cTn id="46" fill="hold">
                            <p:stCondLst>
                              <p:cond delay="140"/>
                            </p:stCondLst>
                            <p:childTnLst>
                              <p:par>
                                <p:cTn id="47" presetID="1" presetClass="entr" presetSubtype="0" fill="hold" grpId="0" nodeType="afterEffect">
                                  <p:stCondLst>
                                    <p:cond delay="10"/>
                                  </p:stCondLst>
                                  <p:childTnLst>
                                    <p:set>
                                      <p:cBhvr>
                                        <p:cTn id="48" dur="1" fill="hold">
                                          <p:stCondLst>
                                            <p:cond delay="0"/>
                                          </p:stCondLst>
                                        </p:cTn>
                                        <p:tgtEl>
                                          <p:spTgt spid="26"/>
                                        </p:tgtEl>
                                        <p:attrNameLst>
                                          <p:attrName>style.visibility</p:attrName>
                                        </p:attrNameLst>
                                      </p:cBhvr>
                                      <p:to>
                                        <p:strVal val="visible"/>
                                      </p:to>
                                    </p:set>
                                  </p:childTnLst>
                                </p:cTn>
                              </p:par>
                            </p:childTnLst>
                          </p:cTn>
                        </p:par>
                        <p:par>
                          <p:cTn id="49" fill="hold">
                            <p:stCondLst>
                              <p:cond delay="150"/>
                            </p:stCondLst>
                            <p:childTnLst>
                              <p:par>
                                <p:cTn id="50" presetID="1" presetClass="entr" presetSubtype="0" fill="hold" grpId="0" nodeType="afterEffect">
                                  <p:stCondLst>
                                    <p:cond delay="1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60"/>
                            </p:stCondLst>
                            <p:childTnLst>
                              <p:par>
                                <p:cTn id="53" presetID="1" presetClass="entr" presetSubtype="0" fill="hold" grpId="0" nodeType="afterEffect">
                                  <p:stCondLst>
                                    <p:cond delay="10"/>
                                  </p:stCondLst>
                                  <p:childTnLst>
                                    <p:set>
                                      <p:cBhvr>
                                        <p:cTn id="54" dur="1" fill="hold">
                                          <p:stCondLst>
                                            <p:cond delay="0"/>
                                          </p:stCondLst>
                                        </p:cTn>
                                        <p:tgtEl>
                                          <p:spTgt spid="28"/>
                                        </p:tgtEl>
                                        <p:attrNameLst>
                                          <p:attrName>style.visibility</p:attrName>
                                        </p:attrNameLst>
                                      </p:cBhvr>
                                      <p:to>
                                        <p:strVal val="visible"/>
                                      </p:to>
                                    </p:set>
                                  </p:childTnLst>
                                </p:cTn>
                              </p:par>
                            </p:childTnLst>
                          </p:cTn>
                        </p:par>
                        <p:par>
                          <p:cTn id="55" fill="hold">
                            <p:stCondLst>
                              <p:cond delay="170"/>
                            </p:stCondLst>
                            <p:childTnLst>
                              <p:par>
                                <p:cTn id="56" presetID="1" presetClass="entr" presetSubtype="0" fill="hold" grpId="0" nodeType="afterEffect">
                                  <p:stCondLst>
                                    <p:cond delay="1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180"/>
                            </p:stCondLst>
                            <p:childTnLst>
                              <p:par>
                                <p:cTn id="59" presetID="1" presetClass="entr" presetSubtype="0" fill="hold" grpId="0" nodeType="afterEffect">
                                  <p:stCondLst>
                                    <p:cond delay="10"/>
                                  </p:stCondLst>
                                  <p:childTnLst>
                                    <p:set>
                                      <p:cBhvr>
                                        <p:cTn id="60" dur="1" fill="hold">
                                          <p:stCondLst>
                                            <p:cond delay="0"/>
                                          </p:stCondLst>
                                        </p:cTn>
                                        <p:tgtEl>
                                          <p:spTgt spid="30"/>
                                        </p:tgtEl>
                                        <p:attrNameLst>
                                          <p:attrName>style.visibility</p:attrName>
                                        </p:attrNameLst>
                                      </p:cBhvr>
                                      <p:to>
                                        <p:strVal val="visible"/>
                                      </p:to>
                                    </p:set>
                                  </p:childTnLst>
                                </p:cTn>
                              </p:par>
                            </p:childTnLst>
                          </p:cTn>
                        </p:par>
                        <p:par>
                          <p:cTn id="61" fill="hold">
                            <p:stCondLst>
                              <p:cond delay="190"/>
                            </p:stCondLst>
                            <p:childTnLst>
                              <p:par>
                                <p:cTn id="62" presetID="1" presetClass="entr" presetSubtype="0" fill="hold" grpId="0" nodeType="afterEffect">
                                  <p:stCondLst>
                                    <p:cond delay="10"/>
                                  </p:stCondLst>
                                  <p:childTnLst>
                                    <p:set>
                                      <p:cBhvr>
                                        <p:cTn id="63" dur="1" fill="hold">
                                          <p:stCondLst>
                                            <p:cond delay="0"/>
                                          </p:stCondLst>
                                        </p:cTn>
                                        <p:tgtEl>
                                          <p:spTgt spid="31"/>
                                        </p:tgtEl>
                                        <p:attrNameLst>
                                          <p:attrName>style.visibility</p:attrName>
                                        </p:attrNameLst>
                                      </p:cBhvr>
                                      <p:to>
                                        <p:strVal val="visible"/>
                                      </p:to>
                                    </p:set>
                                  </p:childTnLst>
                                </p:cTn>
                              </p:par>
                            </p:childTnLst>
                          </p:cTn>
                        </p:par>
                        <p:par>
                          <p:cTn id="64" fill="hold">
                            <p:stCondLst>
                              <p:cond delay="200"/>
                            </p:stCondLst>
                            <p:childTnLst>
                              <p:par>
                                <p:cTn id="65" presetID="1" presetClass="entr" presetSubtype="0" fill="hold" grpId="0" nodeType="afterEffect">
                                  <p:stCondLst>
                                    <p:cond delay="1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10"/>
                            </p:stCondLst>
                            <p:childTnLst>
                              <p:par>
                                <p:cTn id="68" presetID="1" presetClass="entr" presetSubtype="0" fill="hold" grpId="0" nodeType="afterEffect">
                                  <p:stCondLst>
                                    <p:cond delay="10"/>
                                  </p:stCondLst>
                                  <p:childTnLst>
                                    <p:set>
                                      <p:cBhvr>
                                        <p:cTn id="69" dur="1" fill="hold">
                                          <p:stCondLst>
                                            <p:cond delay="0"/>
                                          </p:stCondLst>
                                        </p:cTn>
                                        <p:tgtEl>
                                          <p:spTgt spid="33"/>
                                        </p:tgtEl>
                                        <p:attrNameLst>
                                          <p:attrName>style.visibility</p:attrName>
                                        </p:attrNameLst>
                                      </p:cBhvr>
                                      <p:to>
                                        <p:strVal val="visible"/>
                                      </p:to>
                                    </p:set>
                                  </p:childTnLst>
                                </p:cTn>
                              </p:par>
                            </p:childTnLst>
                          </p:cTn>
                        </p:par>
                        <p:par>
                          <p:cTn id="70" fill="hold">
                            <p:stCondLst>
                              <p:cond delay="220"/>
                            </p:stCondLst>
                            <p:childTnLst>
                              <p:par>
                                <p:cTn id="71" presetID="1" presetClass="entr" presetSubtype="0" fill="hold" grpId="0" nodeType="afterEffect">
                                  <p:stCondLst>
                                    <p:cond delay="10"/>
                                  </p:stCondLst>
                                  <p:childTnLst>
                                    <p:set>
                                      <p:cBhvr>
                                        <p:cTn id="72" dur="1" fill="hold">
                                          <p:stCondLst>
                                            <p:cond delay="0"/>
                                          </p:stCondLst>
                                        </p:cTn>
                                        <p:tgtEl>
                                          <p:spTgt spid="34"/>
                                        </p:tgtEl>
                                        <p:attrNameLst>
                                          <p:attrName>style.visibility</p:attrName>
                                        </p:attrNameLst>
                                      </p:cBhvr>
                                      <p:to>
                                        <p:strVal val="visible"/>
                                      </p:to>
                                    </p:set>
                                  </p:childTnLst>
                                </p:cTn>
                              </p:par>
                            </p:childTnLst>
                          </p:cTn>
                        </p:par>
                        <p:par>
                          <p:cTn id="73" fill="hold">
                            <p:stCondLst>
                              <p:cond delay="230"/>
                            </p:stCondLst>
                            <p:childTnLst>
                              <p:par>
                                <p:cTn id="74" presetID="1" presetClass="entr" presetSubtype="0" fill="hold" grpId="0" nodeType="afterEffect">
                                  <p:stCondLst>
                                    <p:cond delay="10"/>
                                  </p:stCondLst>
                                  <p:childTnLst>
                                    <p:set>
                                      <p:cBhvr>
                                        <p:cTn id="75" dur="1" fill="hold">
                                          <p:stCondLst>
                                            <p:cond delay="0"/>
                                          </p:stCondLst>
                                        </p:cTn>
                                        <p:tgtEl>
                                          <p:spTgt spid="35"/>
                                        </p:tgtEl>
                                        <p:attrNameLst>
                                          <p:attrName>style.visibility</p:attrName>
                                        </p:attrNameLst>
                                      </p:cBhvr>
                                      <p:to>
                                        <p:strVal val="visible"/>
                                      </p:to>
                                    </p:set>
                                  </p:childTnLst>
                                </p:cTn>
                              </p:par>
                            </p:childTnLst>
                          </p:cTn>
                        </p:par>
                        <p:par>
                          <p:cTn id="76" fill="hold">
                            <p:stCondLst>
                              <p:cond delay="240"/>
                            </p:stCondLst>
                            <p:childTnLst>
                              <p:par>
                                <p:cTn id="77" presetID="1" presetClass="entr" presetSubtype="0" fill="hold" grpId="0" nodeType="afterEffect">
                                  <p:stCondLst>
                                    <p:cond delay="1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effectLst/>
        </p:spPr>
        <p:txBody>
          <a:bodyPr/>
          <a:lstStyle/>
          <a:p>
            <a:r>
              <a:rPr lang="en-US" dirty="0"/>
              <a:t>How do the flocs grow?</a:t>
            </a:r>
          </a:p>
        </p:txBody>
      </p:sp>
      <p:pic>
        <p:nvPicPr>
          <p:cNvPr id="155" name="Picture 24"/>
          <p:cNvPicPr>
            <a:picLocks noChangeAspect="1" noChangeArrowheads="1"/>
          </p:cNvPicPr>
          <p:nvPr/>
        </p:nvPicPr>
        <p:blipFill>
          <a:blip r:embed="rId3" cstate="screen"/>
          <a:srcRect/>
          <a:stretch>
            <a:fillRect/>
          </a:stretch>
        </p:blipFill>
        <p:spPr bwMode="auto">
          <a:xfrm rot="16200000">
            <a:off x="3464722" y="3948305"/>
            <a:ext cx="187325" cy="185738"/>
          </a:xfrm>
          <a:prstGeom prst="rect">
            <a:avLst/>
          </a:prstGeom>
          <a:noFill/>
          <a:ln w="12700">
            <a:noFill/>
            <a:miter lim="800000"/>
            <a:headEnd type="none" w="lg" len="med"/>
            <a:tailEnd type="none" w="lg" len="med"/>
          </a:ln>
          <a:effectLst/>
        </p:spPr>
      </p:pic>
      <p:pic>
        <p:nvPicPr>
          <p:cNvPr id="156" name="Picture 24"/>
          <p:cNvPicPr>
            <a:picLocks noChangeAspect="1" noChangeArrowheads="1"/>
          </p:cNvPicPr>
          <p:nvPr/>
        </p:nvPicPr>
        <p:blipFill>
          <a:blip r:embed="rId3" cstate="screen"/>
          <a:srcRect/>
          <a:stretch>
            <a:fillRect/>
          </a:stretch>
        </p:blipFill>
        <p:spPr bwMode="auto">
          <a:xfrm rot="5400000" flipV="1">
            <a:off x="4801210" y="482945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 name="Picture 24"/>
          <p:cNvPicPr>
            <a:picLocks noChangeAspect="1" noChangeArrowheads="1"/>
          </p:cNvPicPr>
          <p:nvPr/>
        </p:nvPicPr>
        <p:blipFill>
          <a:blip r:embed="rId3" cstate="screen"/>
          <a:srcRect/>
          <a:stretch>
            <a:fillRect/>
          </a:stretch>
        </p:blipFill>
        <p:spPr bwMode="auto">
          <a:xfrm rot="16200000">
            <a:off x="3617122" y="1864508"/>
            <a:ext cx="187325" cy="185738"/>
          </a:xfrm>
          <a:prstGeom prst="rect">
            <a:avLst/>
          </a:prstGeom>
          <a:noFill/>
          <a:ln w="12700">
            <a:noFill/>
            <a:miter lim="800000"/>
            <a:headEnd type="none" w="lg" len="med"/>
            <a:tailEnd type="none" w="lg" len="med"/>
          </a:ln>
          <a:effectLst/>
        </p:spPr>
      </p:pic>
      <p:pic>
        <p:nvPicPr>
          <p:cNvPr id="158" name="Picture 24"/>
          <p:cNvPicPr>
            <a:picLocks noChangeAspect="1" noChangeArrowheads="1"/>
          </p:cNvPicPr>
          <p:nvPr/>
        </p:nvPicPr>
        <p:blipFill>
          <a:blip r:embed="rId3" cstate="screen"/>
          <a:srcRect/>
          <a:stretch>
            <a:fillRect/>
          </a:stretch>
        </p:blipFill>
        <p:spPr bwMode="auto">
          <a:xfrm rot="5400000" flipV="1">
            <a:off x="4953610" y="2762285"/>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p:cNvPicPr>
            <a:picLocks noChangeAspect="1" noChangeArrowheads="1"/>
          </p:cNvPicPr>
          <p:nvPr/>
        </p:nvPicPr>
        <p:blipFill>
          <a:blip r:embed="rId3" cstate="screen"/>
          <a:srcRect/>
          <a:stretch>
            <a:fillRect/>
          </a:stretch>
        </p:blipFill>
        <p:spPr bwMode="auto">
          <a:xfrm rot="16200000">
            <a:off x="3758443" y="2978450"/>
            <a:ext cx="187325" cy="185738"/>
          </a:xfrm>
          <a:prstGeom prst="rect">
            <a:avLst/>
          </a:prstGeom>
          <a:noFill/>
          <a:ln w="12700">
            <a:noFill/>
            <a:miter lim="800000"/>
            <a:headEnd type="none" w="lg" len="med"/>
            <a:tailEnd type="none" w="lg" len="med"/>
          </a:ln>
          <a:effectLst/>
        </p:spPr>
      </p:pic>
      <p:pic>
        <p:nvPicPr>
          <p:cNvPr id="160" name="Picture 24"/>
          <p:cNvPicPr>
            <a:picLocks noChangeAspect="1" noChangeArrowheads="1"/>
          </p:cNvPicPr>
          <p:nvPr/>
        </p:nvPicPr>
        <p:blipFill>
          <a:blip r:embed="rId3" cstate="screen"/>
          <a:srcRect/>
          <a:stretch>
            <a:fillRect/>
          </a:stretch>
        </p:blipFill>
        <p:spPr bwMode="auto">
          <a:xfrm rot="5400000" flipV="1">
            <a:off x="5094931" y="3876227"/>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 name="Picture 24"/>
          <p:cNvPicPr>
            <a:picLocks noChangeAspect="1" noChangeArrowheads="1"/>
          </p:cNvPicPr>
          <p:nvPr/>
        </p:nvPicPr>
        <p:blipFill>
          <a:blip r:embed="rId3" cstate="screen"/>
          <a:srcRect/>
          <a:stretch>
            <a:fillRect/>
          </a:stretch>
        </p:blipFill>
        <p:spPr bwMode="auto">
          <a:xfrm rot="16200000">
            <a:off x="7008826" y="3843002"/>
            <a:ext cx="187325" cy="185738"/>
          </a:xfrm>
          <a:prstGeom prst="rect">
            <a:avLst/>
          </a:prstGeom>
          <a:noFill/>
          <a:ln w="12700">
            <a:noFill/>
            <a:miter lim="800000"/>
            <a:headEnd type="none" w="lg" len="med"/>
            <a:tailEnd type="none" w="lg" len="med"/>
          </a:ln>
          <a:effectLst/>
        </p:spPr>
      </p:pic>
      <p:pic>
        <p:nvPicPr>
          <p:cNvPr id="164" name="Picture 24"/>
          <p:cNvPicPr>
            <a:picLocks noChangeAspect="1" noChangeArrowheads="1"/>
          </p:cNvPicPr>
          <p:nvPr/>
        </p:nvPicPr>
        <p:blipFill>
          <a:blip r:embed="rId3" cstate="screen"/>
          <a:srcRect/>
          <a:stretch>
            <a:fillRect/>
          </a:stretch>
        </p:blipFill>
        <p:spPr bwMode="auto">
          <a:xfrm rot="5400000" flipV="1">
            <a:off x="8345314" y="47407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nvGrpSpPr>
          <p:cNvPr id="167" name="Group 166"/>
          <p:cNvGrpSpPr/>
          <p:nvPr/>
        </p:nvGrpSpPr>
        <p:grpSpPr>
          <a:xfrm>
            <a:off x="8691563" y="3304654"/>
            <a:ext cx="283630" cy="253824"/>
            <a:chOff x="6986427" y="2972145"/>
            <a:chExt cx="283630" cy="253824"/>
          </a:xfrm>
        </p:grpSpPr>
        <p:pic>
          <p:nvPicPr>
            <p:cNvPr id="165"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0" name="Group 169"/>
          <p:cNvGrpSpPr/>
          <p:nvPr/>
        </p:nvGrpSpPr>
        <p:grpSpPr>
          <a:xfrm>
            <a:off x="3975364" y="5205503"/>
            <a:ext cx="291942" cy="203954"/>
            <a:chOff x="2394919" y="5205503"/>
            <a:chExt cx="291942" cy="203954"/>
          </a:xfrm>
        </p:grpSpPr>
        <p:pic>
          <p:nvPicPr>
            <p:cNvPr id="168"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69"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74" name="Group 173"/>
          <p:cNvGrpSpPr/>
          <p:nvPr/>
        </p:nvGrpSpPr>
        <p:grpSpPr>
          <a:xfrm>
            <a:off x="3811886" y="3703623"/>
            <a:ext cx="291937" cy="212275"/>
            <a:chOff x="2231441" y="3046896"/>
            <a:chExt cx="291937" cy="212275"/>
          </a:xfrm>
        </p:grpSpPr>
        <p:pic>
          <p:nvPicPr>
            <p:cNvPr id="172"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nvGrpSpPr>
          <p:cNvPr id="176" name="Group 175"/>
          <p:cNvGrpSpPr/>
          <p:nvPr/>
        </p:nvGrpSpPr>
        <p:grpSpPr>
          <a:xfrm>
            <a:off x="4543401" y="2115885"/>
            <a:ext cx="300259" cy="237183"/>
            <a:chOff x="2962956" y="2115885"/>
            <a:chExt cx="300259" cy="237183"/>
          </a:xfrm>
        </p:grpSpPr>
        <p:pic>
          <p:nvPicPr>
            <p:cNvPr id="171"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5"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 name="Group 182"/>
          <p:cNvGrpSpPr/>
          <p:nvPr/>
        </p:nvGrpSpPr>
        <p:grpSpPr>
          <a:xfrm>
            <a:off x="6084072" y="2218458"/>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78" name="Picture 24"/>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 name="Picture 24"/>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 name="Group 179"/>
            <p:cNvGrpSpPr/>
            <p:nvPr/>
          </p:nvGrpSpPr>
          <p:grpSpPr>
            <a:xfrm>
              <a:off x="4719823" y="2218458"/>
              <a:ext cx="283630" cy="253824"/>
              <a:chOff x="6986427" y="2972145"/>
              <a:chExt cx="283630" cy="253824"/>
            </a:xfrm>
          </p:grpSpPr>
          <p:pic>
            <p:nvPicPr>
              <p:cNvPr id="181" name="Picture 24"/>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 name="Picture 24"/>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3429472" y="5784639"/>
            <a:ext cx="319658" cy="359128"/>
            <a:chOff x="1849027" y="5784639"/>
            <a:chExt cx="319658" cy="359128"/>
          </a:xfrm>
        </p:grpSpPr>
        <p:grpSp>
          <p:nvGrpSpPr>
            <p:cNvPr id="184" name="Group 183"/>
            <p:cNvGrpSpPr/>
            <p:nvPr/>
          </p:nvGrpSpPr>
          <p:grpSpPr>
            <a:xfrm>
              <a:off x="1849027" y="5939813"/>
              <a:ext cx="291942" cy="203954"/>
              <a:chOff x="2394919" y="5205503"/>
              <a:chExt cx="291942" cy="203954"/>
            </a:xfrm>
          </p:grpSpPr>
          <p:pic>
            <p:nvPicPr>
              <p:cNvPr id="185" name="Picture 24"/>
              <p:cNvPicPr>
                <a:picLocks noChangeAspect="1" noChangeArrowheads="1"/>
              </p:cNvPicPr>
              <p:nvPr/>
            </p:nvPicPr>
            <p:blipFill>
              <a:blip r:embed="rId3" cstate="screen"/>
              <a:srcRect/>
              <a:stretch>
                <a:fillRect/>
              </a:stretch>
            </p:blipFill>
            <p:spPr bwMode="auto">
              <a:xfrm rot="16200000">
                <a:off x="2394125" y="5206297"/>
                <a:ext cx="187325" cy="185738"/>
              </a:xfrm>
              <a:prstGeom prst="rect">
                <a:avLst/>
              </a:prstGeom>
              <a:noFill/>
              <a:ln w="12700">
                <a:noFill/>
                <a:miter lim="800000"/>
                <a:headEnd type="none" w="lg" len="med"/>
                <a:tailEnd type="none" w="lg" len="med"/>
              </a:ln>
              <a:effectLst/>
            </p:spPr>
          </p:pic>
          <p:pic>
            <p:nvPicPr>
              <p:cNvPr id="186" name="Picture 24"/>
              <p:cNvPicPr>
                <a:picLocks noChangeAspect="1" noChangeArrowheads="1"/>
              </p:cNvPicPr>
              <p:nvPr/>
            </p:nvPicPr>
            <p:blipFill>
              <a:blip r:embed="rId3" cstate="screen"/>
              <a:srcRect/>
              <a:stretch>
                <a:fillRect/>
              </a:stretch>
            </p:blipFill>
            <p:spPr bwMode="auto">
              <a:xfrm rot="5400000" flipV="1">
                <a:off x="2500329" y="5222926"/>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nvGrpSpPr>
            <p:cNvPr id="187" name="Group 186"/>
            <p:cNvGrpSpPr/>
            <p:nvPr/>
          </p:nvGrpSpPr>
          <p:grpSpPr>
            <a:xfrm>
              <a:off x="1876748" y="5784639"/>
              <a:ext cx="291937" cy="212275"/>
              <a:chOff x="2231441" y="3046896"/>
              <a:chExt cx="291937" cy="212275"/>
            </a:xfrm>
          </p:grpSpPr>
          <p:pic>
            <p:nvPicPr>
              <p:cNvPr id="188" name="Picture 24"/>
              <p:cNvPicPr>
                <a:picLocks noChangeAspect="1" noChangeArrowheads="1"/>
              </p:cNvPicPr>
              <p:nvPr/>
            </p:nvPicPr>
            <p:blipFill>
              <a:blip r:embed="rId3" cstate="screen"/>
              <a:srcRect/>
              <a:stretch>
                <a:fillRect/>
              </a:stretch>
            </p:blipFill>
            <p:spPr bwMode="auto">
              <a:xfrm rot="5400000" flipV="1">
                <a:off x="2336846" y="3047690"/>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p:cNvPicPr>
                <a:picLocks noChangeAspect="1" noChangeArrowheads="1"/>
              </p:cNvPicPr>
              <p:nvPr/>
            </p:nvPicPr>
            <p:blipFill>
              <a:blip r:embed="rId3" cstate="screen"/>
              <a:srcRect/>
              <a:stretch>
                <a:fillRect/>
              </a:stretch>
            </p:blipFill>
            <p:spPr bwMode="auto">
              <a:xfrm rot="16200000">
                <a:off x="2230647" y="3072640"/>
                <a:ext cx="187325" cy="185738"/>
              </a:xfrm>
              <a:prstGeom prst="rect">
                <a:avLst/>
              </a:prstGeom>
              <a:noFill/>
              <a:ln w="12700">
                <a:noFill/>
                <a:miter lim="800000"/>
                <a:headEnd type="none" w="lg" len="med"/>
                <a:tailEnd type="none" w="lg" len="med"/>
              </a:ln>
              <a:effectLst/>
            </p:spPr>
          </p:pic>
        </p:grpSp>
      </p:grpSp>
      <p:pic>
        <p:nvPicPr>
          <p:cNvPr id="38" name="Picture 24"/>
          <p:cNvPicPr>
            <a:picLocks noChangeAspect="1" noChangeArrowheads="1"/>
          </p:cNvPicPr>
          <p:nvPr/>
        </p:nvPicPr>
        <p:blipFill>
          <a:blip r:embed="rId3" cstate="screen"/>
          <a:srcRect/>
          <a:stretch>
            <a:fillRect/>
          </a:stretch>
        </p:blipFill>
        <p:spPr bwMode="auto">
          <a:xfrm rot="16200000">
            <a:off x="2345325" y="2882756"/>
            <a:ext cx="187325" cy="185738"/>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0 3.7037E-6 C -0.04701 0.03935 -0.09375 0.0787 -0.05143 0.12731 C -0.00911 0.17569 0.15 0.28518 0.25404 0.29097 C 0.35781 0.29722 0.55664 0.21574 0.57174 0.16365 C 0.58646 0.1118 0.40221 -0.01852 0.34323 -0.0213 C 0.28438 -0.02408 0.26289 0.16736 0.21862 0.14745 C 0.17435 0.12731 0.11289 -0.19723 0.07773 -0.14167 C 0.04258 -0.08588 -0.06875 0.37939 0.00794 0.48194 C 0.08477 0.58472 0.48164 0.57176 0.53789 0.475 C 0.59427 0.37847 0.43555 -0.01829 0.34674 -0.09792 C 0.25807 -0.17732 0.13151 -0.09005 0.00521 -0.00255 " pathEditMode="relative" rAng="0" ptsTypes="AAAAAAAAAAA">
                                      <p:cBhvr>
                                        <p:cTn id="6" dur="5000" fill="hold"/>
                                        <p:tgtEl>
                                          <p:spTgt spid="38"/>
                                        </p:tgtEl>
                                        <p:attrNameLst>
                                          <p:attrName>ppt_x</p:attrName>
                                          <p:attrName>ppt_y</p:attrName>
                                        </p:attrNameLst>
                                      </p:cBhvr>
                                      <p:rCtr x="25221" y="20255"/>
                                    </p:animMotion>
                                  </p:childTnLst>
                                </p:cTn>
                              </p:par>
                              <p:par>
                                <p:cTn id="7" presetID="0" presetClass="path" presetSubtype="0" fill="hold" nodeType="withEffect">
                                  <p:stCondLst>
                                    <p:cond delay="0"/>
                                  </p:stCondLst>
                                  <p:childTnLst>
                                    <p:animMotion origin="layout" path="M 2.91667E-6 4.81481E-6 C 0.00664 0.01504 0.0444 0.07569 0.03958 0.09027 C 0.03476 0.10486 -0.01719 0.09328 -0.02956 0.08796 C -0.0418 0.08263 -0.0392 0.06226 -0.0349 0.05763 C -0.0306 0.053 -0.00638 0.0618 -0.00313 0.06018 C 0.00013 0.05856 -0.00742 0.05324 -0.01498 0.04791 C -0.0224 0.04259 -0.03998 0.02754 -0.04753 0.02847 C -0.05521 0.02939 -0.06211 0.04097 -0.06133 0.05277 C -0.06042 0.06458 -0.05313 0.09537 -0.04271 0.0993 C -0.03229 0.10324 0.00429 0.08078 0.00091 0.07615 C -0.00261 0.07152 -0.05716 0.06342 -0.06394 0.07106 L -0.03946 0.12199 C -0.02383 0.13101 0.0151 0.13032 0.0306 0.12546 C 0.04596 0.1206 0.04544 0.10046 0.05364 0.09328 C 0.06185 0.08611 0.08034 0.09074 0.07968 0.08194 C 0.07903 0.07314 0.0457 0.04722 0.04961 0.04074 L 0.10364 0.04236 " pathEditMode="relative" rAng="0" ptsTypes="AAAAAAAAAAAAAAAAA">
                                      <p:cBhvr>
                                        <p:cTn id="8" dur="3000" fill="hold"/>
                                        <p:tgtEl>
                                          <p:spTgt spid="157"/>
                                        </p:tgtEl>
                                        <p:attrNameLst>
                                          <p:attrName>ppt_x</p:attrName>
                                          <p:attrName>ppt_y</p:attrName>
                                        </p:attrNameLst>
                                      </p:cBhvr>
                                      <p:rCtr x="1979" y="6435"/>
                                    </p:animMotion>
                                  </p:childTnLst>
                                  <p:subTnLst>
                                    <p:set>
                                      <p:cBhvr override="childStyle">
                                        <p:cTn dur="1" fill="hold" display="0" masterRel="sameClick" afterEffect="1">
                                          <p:stCondLst>
                                            <p:cond evt="end" delay="0">
                                              <p:tn val="7"/>
                                            </p:cond>
                                          </p:stCondLst>
                                        </p:cTn>
                                        <p:tgtEl>
                                          <p:spTgt spid="157"/>
                                        </p:tgtEl>
                                        <p:attrNameLst>
                                          <p:attrName>style.visibility</p:attrName>
                                        </p:attrNameLst>
                                      </p:cBhvr>
                                      <p:to>
                                        <p:strVal val="hidden"/>
                                      </p:to>
                                    </p:set>
                                  </p:subTnLst>
                                </p:cTn>
                              </p:par>
                              <p:par>
                                <p:cTn id="9" presetID="0" presetClass="path" presetSubtype="0" fill="hold" nodeType="withEffect">
                                  <p:stCondLst>
                                    <p:cond delay="0"/>
                                  </p:stCondLst>
                                  <p:childTnLst>
                                    <p:animMotion origin="layout" path="M -2.29167E-6 -3.7037E-6 C 0.00729 -0.00555 0.03542 -0.0324 0.04362 -0.03402 C 0.0517 -0.03564 0.05521 -0.02963 0.04909 -0.00972 C 0.0431 0.01019 0.02552 0.07408 0.00729 0.08496 C -0.01094 0.09584 -0.05612 0.05116 -0.06002 0.05579 C -0.06406 0.06042 -0.03958 0.11227 -0.01627 0.11274 C 0.0069 0.1132 0.08229 0.07153 0.08008 0.05811 C 0.07774 0.04468 -0.01237 0.04561 -0.03008 0.03149 C -0.04778 0.01736 -0.03424 -0.01527 -0.02643 -0.02662 C -0.01862 -0.03796 0.01185 -0.02777 0.01719 -0.03634 C 0.02253 -0.0449 0.01289 -0.07453 0.00638 -0.0787 C -2.29167E-6 -0.08287 -0.01614 -0.05926 -0.02096 -0.0618 C -0.02591 -0.06435 -0.0207 -0.08935 -0.02278 -0.09444 L -0.03372 -0.09213 " pathEditMode="relative" rAng="0" ptsTypes="AAAAAAAAAAAAAA">
                                      <p:cBhvr>
                                        <p:cTn id="10" dur="3000" fill="hold"/>
                                        <p:tgtEl>
                                          <p:spTgt spid="158"/>
                                        </p:tgtEl>
                                        <p:attrNameLst>
                                          <p:attrName>ppt_x</p:attrName>
                                          <p:attrName>ppt_y</p:attrName>
                                        </p:attrNameLst>
                                      </p:cBhvr>
                                      <p:rCtr x="977" y="903"/>
                                    </p:animMotion>
                                  </p:childTnLst>
                                  <p:subTnLst>
                                    <p:set>
                                      <p:cBhvr override="childStyle">
                                        <p:cTn dur="1" fill="hold" display="0" masterRel="sameClick" afterEffect="1">
                                          <p:stCondLst>
                                            <p:cond evt="end" delay="0">
                                              <p:tn val="9"/>
                                            </p:cond>
                                          </p:stCondLst>
                                        </p:cTn>
                                        <p:tgtEl>
                                          <p:spTgt spid="158"/>
                                        </p:tgtEl>
                                        <p:attrNameLst>
                                          <p:attrName>style.visibility</p:attrName>
                                        </p:attrNameLst>
                                      </p:cBhvr>
                                      <p:to>
                                        <p:strVal val="hidden"/>
                                      </p:to>
                                    </p:set>
                                  </p:subTnLst>
                                </p:cTn>
                              </p:par>
                              <p:par>
                                <p:cTn id="11" presetID="0" presetClass="path" presetSubtype="0" fill="hold" nodeType="withEffect">
                                  <p:stCondLst>
                                    <p:cond delay="0"/>
                                  </p:stCondLst>
                                  <p:childTnLst>
                                    <p:animMotion origin="layout" path="M 4.375E-6 -0.00116 C 0.00638 0.01388 0.04427 0.07453 0.03945 0.08912 C 0.03476 0.1037 -0.01719 0.09212 -0.02956 0.0868 C -0.0418 0.08148 -0.0392 0.06111 -0.0349 0.05648 C -0.0306 0.05185 -0.00638 0.06064 -0.00313 0.05902 C 4.375E-6 0.0574 -0.00743 0.05208 -0.01498 0.04675 C -0.0224 0.04143 -0.03998 0.02638 -0.04753 0.02731 C -0.05521 0.02824 -0.06211 0.03981 -0.06133 0.05162 C -0.06042 0.06342 -0.05313 0.09421 -0.04271 0.09814 C -0.0323 0.10208 0.00416 0.07962 0.00091 0.075 C -0.00261 0.07037 -0.05717 0.06226 -0.06394 0.0699 L -0.03946 0.12083 C -0.02383 0.12986 0.03789 0.12013 0.03059 0.1243 C 0.02304 0.12847 -0.06355 0.14837 -0.08295 0.14606 C -0.10248 0.14375 -0.08594 0.12291 -0.08581 0.10972 C -0.08555 0.09652 -0.09688 0.06666 -0.08217 0.0662 L 0.00325 0.10625 " pathEditMode="relative" rAng="0" ptsTypes="AAAAAAAAAAAAAAAAA">
                                      <p:cBhvr>
                                        <p:cTn id="12" dur="3000" fill="hold"/>
                                        <p:tgtEl>
                                          <p:spTgt spid="159"/>
                                        </p:tgtEl>
                                        <p:attrNameLst>
                                          <p:attrName>ppt_x</p:attrName>
                                          <p:attrName>ppt_y</p:attrName>
                                        </p:attrNameLst>
                                      </p:cBhvr>
                                      <p:rCtr x="-2643" y="7361"/>
                                    </p:animMotion>
                                  </p:childTnLst>
                                  <p:subTnLst>
                                    <p:set>
                                      <p:cBhvr override="childStyle">
                                        <p:cTn dur="1" fill="hold" display="0" masterRel="sameClick" afterEffect="1">
                                          <p:stCondLst>
                                            <p:cond evt="end" delay="0">
                                              <p:tn val="11"/>
                                            </p:cond>
                                          </p:stCondLst>
                                        </p:cTn>
                                        <p:tgtEl>
                                          <p:spTgt spid="159"/>
                                        </p:tgtEl>
                                        <p:attrNameLst>
                                          <p:attrName>style.visibility</p:attrName>
                                        </p:attrNameLst>
                                      </p:cBhvr>
                                      <p:to>
                                        <p:strVal val="hidden"/>
                                      </p:to>
                                    </p:set>
                                  </p:subTnLst>
                                </p:cTn>
                              </p:par>
                              <p:par>
                                <p:cTn id="13" presetID="0" presetClass="path" presetSubtype="0" fill="hold" nodeType="withEffect">
                                  <p:stCondLst>
                                    <p:cond delay="0"/>
                                  </p:stCondLst>
                                  <p:childTnLst>
                                    <p:animMotion origin="layout" path="M -8.33333E-7 -0.00115 C 0.00729 -0.00671 0.03542 -0.03356 0.04362 -0.03518 C 0.05169 -0.0368 0.05521 -0.03078 0.04909 -0.01088 C 0.0431 0.00903 0.02552 0.07292 0.00729 0.0838 C -0.01094 0.09468 -0.04779 0.08172 -0.06003 0.05463 C -0.07239 0.02755 -0.0526 -0.07014 -0.06654 -0.07916 C -0.08034 -0.08819 -0.14896 -0.01736 -0.14284 0.00093 C -0.13685 0.01922 -0.04948 0.03519 -0.03008 0.03033 C -0.01055 0.02547 -0.03424 -0.01643 -0.02643 -0.02777 C -0.01862 -0.03912 0.01185 -0.02893 0.01719 -0.0375 C 0.02253 -0.04606 0.01289 -0.07569 0.00638 -0.07986 C -8.33333E-7 -0.08402 -0.01055 -0.07129 -0.02096 -0.06296 C -0.03138 -0.05463 -0.03802 -0.03726 -0.05612 -0.03032 C -0.07409 -0.02338 -0.11445 -0.02361 -0.12969 -0.02176 " pathEditMode="relative" rAng="0" ptsTypes="AAAAAAAAAAAAAA">
                                      <p:cBhvr>
                                        <p:cTn id="14" dur="3000" fill="hold"/>
                                        <p:tgtEl>
                                          <p:spTgt spid="160"/>
                                        </p:tgtEl>
                                        <p:attrNameLst>
                                          <p:attrName>ppt_x</p:attrName>
                                          <p:attrName>ppt_y</p:attrName>
                                        </p:attrNameLst>
                                      </p:cBhvr>
                                      <p:rCtr x="-4557" y="440"/>
                                    </p:animMotion>
                                  </p:childTnLst>
                                  <p:subTnLst>
                                    <p:set>
                                      <p:cBhvr override="childStyle">
                                        <p:cTn dur="1" fill="hold" display="0" masterRel="sameClick" afterEffect="1">
                                          <p:stCondLst>
                                            <p:cond evt="end" delay="0">
                                              <p:tn val="13"/>
                                            </p:cond>
                                          </p:stCondLst>
                                        </p:cTn>
                                        <p:tgtEl>
                                          <p:spTgt spid="160"/>
                                        </p:tgtEl>
                                        <p:attrNameLst>
                                          <p:attrName>style.visibility</p:attrName>
                                        </p:attrNameLst>
                                      </p:cBhvr>
                                      <p:to>
                                        <p:strVal val="hidden"/>
                                      </p:to>
                                    </p:set>
                                  </p:subTnLst>
                                </p:cTn>
                              </p:par>
                              <p:par>
                                <p:cTn id="15" presetID="0" presetClass="path" presetSubtype="0" fill="hold" nodeType="withEffect">
                                  <p:stCondLst>
                                    <p:cond delay="0"/>
                                  </p:stCondLst>
                                  <p:childTnLst>
                                    <p:animMotion origin="layout" path="M 0.00716 0.00185 C 0.02227 0.0294 0.10156 0.14005 0.09883 0.1669 C 0.09597 0.19375 -0.01002 0.1713 -0.00989 0.1625 C -0.00976 0.15371 0.08268 0.12917 0.09987 0.11459 C 0.11706 0.1 0.10781 0.07894 0.09336 0.07454 C 0.07904 0.07014 0.0349 0.09213 0.01302 0.08843 C -0.00885 0.08472 -0.02617 0.05093 -0.03841 0.05255 C -0.05039 0.05417 -0.06133 0.0757 -0.05989 0.09746 C -0.05846 0.11945 -0.05612 0.20185 -0.03073 0.18357 C -0.00534 0.16528 0.09805 -0.00393 0.09258 -0.01273 C 0.08698 -0.02153 -0.04427 0.09144 -0.06393 0.13125 C -0.08346 0.17107 -0.05039 0.20857 -0.02552 0.22547 C -0.00065 0.24236 0.06029 0.24097 0.08451 0.23195 C 0.10886 0.22292 0.10794 0.18565 0.12084 0.17246 C 0.13373 0.15926 0.16302 0.16783 0.16185 0.15139 C 0.16081 0.13519 0.11094 0.11227 0.11459 0.07523 L 0.18347 -0.07083 " pathEditMode="relative" rAng="0" ptsTypes="AAAAAAAAAAAAAAAAA">
                                      <p:cBhvr>
                                        <p:cTn id="16" dur="3000" fill="hold"/>
                                        <p:tgtEl>
                                          <p:spTgt spid="163"/>
                                        </p:tgtEl>
                                        <p:attrNameLst>
                                          <p:attrName>ppt_x</p:attrName>
                                          <p:attrName>ppt_y</p:attrName>
                                        </p:attrNameLst>
                                      </p:cBhvr>
                                      <p:rCtr x="4961" y="8194"/>
                                    </p:animMotion>
                                  </p:childTnLst>
                                  <p:subTnLst>
                                    <p:set>
                                      <p:cBhvr override="childStyle">
                                        <p:cTn dur="1" fill="hold" display="0" masterRel="sameClick" afterEffect="1">
                                          <p:stCondLst>
                                            <p:cond evt="end" delay="0">
                                              <p:tn val="15"/>
                                            </p:cond>
                                          </p:stCondLst>
                                        </p:cTn>
                                        <p:tgtEl>
                                          <p:spTgt spid="163"/>
                                        </p:tgtEl>
                                        <p:attrNameLst>
                                          <p:attrName>style.visibility</p:attrName>
                                        </p:attrNameLst>
                                      </p:cBhvr>
                                      <p:to>
                                        <p:strVal val="hidden"/>
                                      </p:to>
                                    </p:set>
                                  </p:subTnLst>
                                </p:cTn>
                              </p:par>
                              <p:par>
                                <p:cTn id="17" presetID="0" presetClass="path" presetSubtype="0" fill="hold" nodeType="withEffect">
                                  <p:stCondLst>
                                    <p:cond delay="0"/>
                                  </p:stCondLst>
                                  <p:childTnLst>
                                    <p:animMotion origin="layout" path="M 0.00455 0.00208 C 0.01627 0.01111 0.04648 0.04444 0.07552 0.05648 C 0.10455 0.06852 0.17357 0.04884 0.17812 0.07477 C 0.18268 0.10069 0.12955 0.19583 0.10221 0.21157 C 0.075 0.22731 0.02018 0.16227 0.01497 0.16898 C 0.00989 0.17569 0.04153 0.25139 0.07174 0.25208 C 0.10195 0.25278 0.19961 0.1919 0.19674 0.17222 C 0.19375 0.15278 0.07695 0.15417 0.05403 0.13356 C 0.03086 0.11296 0.04062 0.09815 0.05872 0.04884 C 0.07669 -0.00046 0.15612 -0.12917 0.16263 -0.16273 C 0.16927 -0.1963 0.1095 -0.11898 0.0983 -0.15301 C 0.08698 -0.18704 0.08867 -0.35625 0.09466 -0.36759 C 0.10052 -0.37894 0.14127 -0.24769 0.13372 -0.22107 C 0.12604 -0.19444 0.06601 -0.21042 0.0483 -0.20764 " pathEditMode="relative" rAng="0" ptsTypes="AAAAAAAAAAAAAA">
                                      <p:cBhvr>
                                        <p:cTn id="18" dur="3000" fill="hold"/>
                                        <p:tgtEl>
                                          <p:spTgt spid="164"/>
                                        </p:tgtEl>
                                        <p:attrNameLst>
                                          <p:attrName>ppt_x</p:attrName>
                                          <p:attrName>ppt_y</p:attrName>
                                        </p:attrNameLst>
                                      </p:cBhvr>
                                      <p:rCtr x="9609" y="-6019"/>
                                    </p:animMotion>
                                  </p:childTnLst>
                                  <p:subTnLst>
                                    <p:set>
                                      <p:cBhvr override="childStyle">
                                        <p:cTn dur="1" fill="hold" display="0" masterRel="sameClick" afterEffect="1">
                                          <p:stCondLst>
                                            <p:cond evt="end" delay="0">
                                              <p:tn val="17"/>
                                            </p:cond>
                                          </p:stCondLst>
                                        </p:cTn>
                                        <p:tgtEl>
                                          <p:spTgt spid="164"/>
                                        </p:tgtEl>
                                        <p:attrNameLst>
                                          <p:attrName>style.visibility</p:attrName>
                                        </p:attrNameLst>
                                      </p:cBhvr>
                                      <p:to>
                                        <p:strVal val="hidden"/>
                                      </p:to>
                                    </p:set>
                                  </p:subTnLst>
                                </p:cTn>
                              </p:par>
                              <p:par>
                                <p:cTn id="19" presetID="0" presetClass="path" presetSubtype="0" fill="hold" nodeType="withEffect">
                                  <p:stCondLst>
                                    <p:cond delay="0"/>
                                  </p:stCondLst>
                                  <p:childTnLst>
                                    <p:animMotion origin="layout" path="M 2.91667E-6 -0.00255 C 0.01666 0.02569 0.10039 0.13935 0.09883 0.1669 C 0.09726 0.19444 0.0095 0.17245 -0.0099 0.1625 C -0.0293 0.15278 -0.02513 0.11505 -0.01836 0.10648 C -0.01159 0.09792 0.02643 0.11412 0.03164 0.11111 C 0.03685 0.10833 0.02487 0.09838 0.01302 0.08843 C 0.00117 0.0787 -0.02617 0.05093 -0.03841 0.05255 C -0.05039 0.05417 -0.06133 0.07569 -0.0599 0.09745 C -0.05847 0.11944 -0.04701 0.17639 -0.03073 0.18357 C -0.0142 0.19097 0.04336 0.14931 0.03789 0.14074 C 0.03242 0.13218 -0.05326 0.11713 -0.06394 0.13125 L -0.02552 0.22546 C -0.00091 0.24236 0.06028 0.24097 0.0845 0.23194 C 0.10885 0.22292 0.10794 0.18565 0.12083 0.17245 C 0.13372 0.15926 0.16302 0.16782 0.16185 0.15139 C 0.1608 0.13519 0.13177 0.07014 0.11458 0.07523 L 0.0582 0.18357 " pathEditMode="relative" rAng="0" ptsTypes="AAAAAAAAAAAAAAAAA">
                                      <p:cBhvr>
                                        <p:cTn id="20" dur="3000" fill="hold"/>
                                        <p:tgtEl>
                                          <p:spTgt spid="155"/>
                                        </p:tgtEl>
                                        <p:attrNameLst>
                                          <p:attrName>ppt_x</p:attrName>
                                          <p:attrName>ppt_y</p:attrName>
                                        </p:attrNameLst>
                                      </p:cBhvr>
                                      <p:rCtr x="4896" y="12037"/>
                                    </p:animMotion>
                                  </p:childTnLst>
                                  <p:subTnLst>
                                    <p:set>
                                      <p:cBhvr override="childStyle">
                                        <p:cTn dur="1" fill="hold" display="0" masterRel="sameClick" afterEffect="1">
                                          <p:stCondLst>
                                            <p:cond evt="end" delay="0">
                                              <p:tn val="19"/>
                                            </p:cond>
                                          </p:stCondLst>
                                        </p:cTn>
                                        <p:tgtEl>
                                          <p:spTgt spid="155"/>
                                        </p:tgtEl>
                                        <p:attrNameLst>
                                          <p:attrName>style.visibility</p:attrName>
                                        </p:attrNameLst>
                                      </p:cBhvr>
                                      <p:to>
                                        <p:strVal val="hidden"/>
                                      </p:to>
                                    </p:set>
                                  </p:subTnLst>
                                </p:cTn>
                              </p:par>
                              <p:par>
                                <p:cTn id="21" presetID="0" presetClass="path" presetSubtype="0" fill="hold" nodeType="withEffect">
                                  <p:stCondLst>
                                    <p:cond delay="0"/>
                                  </p:stCondLst>
                                  <p:childTnLst>
                                    <p:animMotion origin="layout" path="M 0.00469 0.00371 C 0.02865 0.00949 0.12696 0.01667 0.14935 0.03797 C 0.17175 0.05926 0.14701 0.10324 0.1392 0.13218 C 0.13138 0.16111 0.12292 0.20556 0.10222 0.21158 C 0.08164 0.2176 0.02018 0.16227 0.01498 0.16898 C 0.0099 0.1757 0.04154 0.25139 0.07175 0.25209 C 0.10196 0.25278 0.19961 0.1919 0.19675 0.17222 C 0.19375 0.15278 0.07696 0.15417 0.05404 0.13357 C 0.03086 0.11297 0.04857 0.06528 0.05873 0.04885 C 0.06875 0.03218 0.10821 0.04722 0.11511 0.03472 C 0.12227 0.02222 0.10951 -0.02106 0.10117 -0.02708 C 0.09284 -0.0331 0.07917 -0.01458 0.06563 -0.00254 C 0.05209 0.00972 0.04362 0.03496 0.02018 0.04514 C -0.00325 0.05533 -0.05534 0.05486 -0.07513 0.05764 " pathEditMode="relative" rAng="0" ptsTypes="AAAAAAAAAAAAAA">
                                      <p:cBhvr>
                                        <p:cTn id="22" dur="3000" fill="hold"/>
                                        <p:tgtEl>
                                          <p:spTgt spid="156"/>
                                        </p:tgtEl>
                                        <p:attrNameLst>
                                          <p:attrName>ppt_x</p:attrName>
                                          <p:attrName>ppt_y</p:attrName>
                                        </p:attrNameLst>
                                      </p:cBhvr>
                                      <p:rCtr x="5612" y="10810"/>
                                    </p:animMotion>
                                  </p:childTnLst>
                                  <p:subTnLst>
                                    <p:set>
                                      <p:cBhvr override="childStyle">
                                        <p:cTn dur="1" fill="hold" display="0" masterRel="sameClick" afterEffect="1">
                                          <p:stCondLst>
                                            <p:cond evt="end" delay="0">
                                              <p:tn val="21"/>
                                            </p:cond>
                                          </p:stCondLst>
                                        </p:cTn>
                                        <p:tgtEl>
                                          <p:spTgt spid="156"/>
                                        </p:tgtEl>
                                        <p:attrNameLst>
                                          <p:attrName>style.visibility</p:attrName>
                                        </p:attrNameLst>
                                      </p:cBhvr>
                                      <p:to>
                                        <p:strVal val="hidden"/>
                                      </p:to>
                                    </p:set>
                                  </p:subTnLst>
                                </p:cTn>
                              </p:par>
                            </p:childTnLst>
                          </p:cTn>
                        </p:par>
                        <p:par>
                          <p:cTn id="23" fill="hold">
                            <p:stCondLst>
                              <p:cond delay="3000"/>
                            </p:stCondLst>
                            <p:childTnLst>
                              <p:par>
                                <p:cTn id="24" presetID="1" presetClass="entr" presetSubtype="0" fill="hold" nodeType="afterEffect">
                                  <p:stCondLst>
                                    <p:cond delay="0"/>
                                  </p:stCondLst>
                                  <p:childTnLst>
                                    <p:set>
                                      <p:cBhvr>
                                        <p:cTn id="25" dur="1" fill="hold">
                                          <p:stCondLst>
                                            <p:cond delay="0"/>
                                          </p:stCondLst>
                                        </p:cTn>
                                        <p:tgtEl>
                                          <p:spTgt spid="167"/>
                                        </p:tgtEl>
                                        <p:attrNameLst>
                                          <p:attrName>style.visibility</p:attrName>
                                        </p:attrNameLst>
                                      </p:cBhvr>
                                      <p:to>
                                        <p:strVal val="visible"/>
                                      </p:to>
                                    </p:set>
                                  </p:childTnLst>
                                </p:cTn>
                              </p:par>
                            </p:childTnLst>
                          </p:cTn>
                        </p:par>
                        <p:par>
                          <p:cTn id="26" fill="hold">
                            <p:stCondLst>
                              <p:cond delay="3000"/>
                            </p:stCondLst>
                            <p:childTnLst>
                              <p:par>
                                <p:cTn id="27" presetID="1" presetClass="entr" presetSubtype="0" fill="hold" nodeType="afterEffect">
                                  <p:stCondLst>
                                    <p:cond delay="0"/>
                                  </p:stCondLst>
                                  <p:childTnLst>
                                    <p:set>
                                      <p:cBhvr>
                                        <p:cTn id="28" dur="1" fill="hold">
                                          <p:stCondLst>
                                            <p:cond delay="0"/>
                                          </p:stCondLst>
                                        </p:cTn>
                                        <p:tgtEl>
                                          <p:spTgt spid="170"/>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nodeType="afterEffect">
                                  <p:stCondLst>
                                    <p:cond delay="0"/>
                                  </p:stCondLst>
                                  <p:childTnLst>
                                    <p:set>
                                      <p:cBhvr>
                                        <p:cTn id="31" dur="1" fill="hold">
                                          <p:stCondLst>
                                            <p:cond delay="0"/>
                                          </p:stCondLst>
                                        </p:cTn>
                                        <p:tgtEl>
                                          <p:spTgt spid="176"/>
                                        </p:tgtEl>
                                        <p:attrNameLst>
                                          <p:attrName>style.visibility</p:attrName>
                                        </p:attrNameLst>
                                      </p:cBhvr>
                                      <p:to>
                                        <p:strVal val="visible"/>
                                      </p:to>
                                    </p:set>
                                  </p:childTnLst>
                                </p:cTn>
                              </p:par>
                            </p:childTnLst>
                          </p:cTn>
                        </p:par>
                        <p:par>
                          <p:cTn id="32" fill="hold">
                            <p:stCondLst>
                              <p:cond delay="3000"/>
                            </p:stCondLst>
                            <p:childTnLst>
                              <p:par>
                                <p:cTn id="33" presetID="1" presetClass="entr" presetSubtype="0" fill="hold" nodeType="afterEffect">
                                  <p:stCondLst>
                                    <p:cond delay="0"/>
                                  </p:stCondLst>
                                  <p:childTnLst>
                                    <p:set>
                                      <p:cBhvr>
                                        <p:cTn id="34" dur="1" fill="hold">
                                          <p:stCondLst>
                                            <p:cond delay="0"/>
                                          </p:stCondLst>
                                        </p:cTn>
                                        <p:tgtEl>
                                          <p:spTgt spid="174"/>
                                        </p:tgtEl>
                                        <p:attrNameLst>
                                          <p:attrName>style.visibility</p:attrName>
                                        </p:attrNameLst>
                                      </p:cBhvr>
                                      <p:to>
                                        <p:strVal val="visible"/>
                                      </p:to>
                                    </p:set>
                                  </p:childTnLst>
                                </p:cTn>
                              </p:par>
                            </p:childTnLst>
                          </p:cTn>
                        </p:par>
                        <p:par>
                          <p:cTn id="35" fill="hold">
                            <p:stCondLst>
                              <p:cond delay="3000"/>
                            </p:stCondLst>
                            <p:childTnLst>
                              <p:par>
                                <p:cTn id="36" presetID="0" presetClass="path" presetSubtype="0" fill="hold" nodeType="afterEffect">
                                  <p:stCondLst>
                                    <p:cond delay="0"/>
                                  </p:stCondLst>
                                  <p:childTnLst>
                                    <p:animMotion origin="layout" path="M 6.25E-7 4.44444E-6 C -0.02773 0.00648 -0.13659 0.00856 -0.16628 0.03888 C -0.19596 0.06921 -0.20404 0.16851 -0.17813 0.18194 C -0.15221 0.19537 -0.03034 0.13796 -0.01081 0.11898 C 0.00885 0.1 -0.04076 0.06481 -0.06081 0.06805 C -0.08073 0.07129 -0.11927 0.10972 -0.13086 0.13819 C -0.14258 0.16666 -0.14648 0.21088 -0.13086 0.23888 C -0.11523 0.26689 -0.05664 0.29259 -0.03711 0.30671 " pathEditMode="relative" rAng="0" ptsTypes="AAAAAAAA">
                                      <p:cBhvr>
                                        <p:cTn id="37" dur="3000" fill="hold"/>
                                        <p:tgtEl>
                                          <p:spTgt spid="174"/>
                                        </p:tgtEl>
                                        <p:attrNameLst>
                                          <p:attrName>ppt_x</p:attrName>
                                          <p:attrName>ppt_y</p:attrName>
                                        </p:attrNameLst>
                                      </p:cBhvr>
                                      <p:rCtr x="-9687" y="15324"/>
                                    </p:animMotion>
                                  </p:childTnLst>
                                  <p:subTnLst>
                                    <p:set>
                                      <p:cBhvr override="childStyle">
                                        <p:cTn dur="1" fill="hold" display="0" masterRel="sameClick" afterEffect="1">
                                          <p:stCondLst>
                                            <p:cond evt="end" delay="0">
                                              <p:tn val="36"/>
                                            </p:cond>
                                          </p:stCondLst>
                                        </p:cTn>
                                        <p:tgtEl>
                                          <p:spTgt spid="174"/>
                                        </p:tgtEl>
                                        <p:attrNameLst>
                                          <p:attrName>style.visibility</p:attrName>
                                        </p:attrNameLst>
                                      </p:cBhvr>
                                      <p:to>
                                        <p:strVal val="hidden"/>
                                      </p:to>
                                    </p:set>
                                  </p:subTnLst>
                                </p:cTn>
                              </p:par>
                              <p:par>
                                <p:cTn id="38" presetID="0" presetClass="path" presetSubtype="0" fill="hold" nodeType="withEffect">
                                  <p:stCondLst>
                                    <p:cond delay="0"/>
                                  </p:stCondLst>
                                  <p:childTnLst>
                                    <p:animMotion origin="layout" path="M -8.33333E-7 -2.59259E-6 C 0.02409 0.02963 0.04844 0.05949 0.07448 0.06551 C 0.10052 0.07153 0.13633 0.06459 0.15638 0.03635 C 0.17656 0.0081 0.20534 -0.07639 0.19544 -0.10416 C 0.18555 -0.13194 0.12761 -0.12801 0.09727 -0.13078 C 0.0668 -0.13356 0.03333 -0.13495 0.01263 -0.12106 C -0.00794 -0.10717 -0.0306 -0.08518 -0.02721 -0.04722 C -0.02396 -0.00926 0.02227 0.06991 0.03281 0.10672 C 0.04336 0.14352 0.05247 0.15903 0.03633 0.17338 C 0.02018 0.18773 -0.0431 0.19977 -0.06458 0.19283 C -0.08607 0.18588 -0.09375 0.14746 -0.09271 0.13218 C -0.09167 0.1169 -0.075 0.1088 -0.0582 0.1007 " pathEditMode="relative" rAng="0" ptsTypes="AAAAAAAAAAAA">
                                      <p:cBhvr>
                                        <p:cTn id="39" dur="3000" fill="hold"/>
                                        <p:tgtEl>
                                          <p:spTgt spid="170"/>
                                        </p:tgtEl>
                                        <p:attrNameLst>
                                          <p:attrName>ppt_x</p:attrName>
                                          <p:attrName>ppt_y</p:attrName>
                                        </p:attrNameLst>
                                      </p:cBhvr>
                                      <p:rCtr x="5221" y="3102"/>
                                    </p:animMotion>
                                  </p:childTnLst>
                                  <p:subTnLst>
                                    <p:set>
                                      <p:cBhvr override="childStyle">
                                        <p:cTn dur="1" fill="hold" display="0" masterRel="sameClick" afterEffect="1">
                                          <p:stCondLst>
                                            <p:cond evt="end" delay="0">
                                              <p:tn val="38"/>
                                            </p:cond>
                                          </p:stCondLst>
                                        </p:cTn>
                                        <p:tgtEl>
                                          <p:spTgt spid="170"/>
                                        </p:tgtEl>
                                        <p:attrNameLst>
                                          <p:attrName>style.visibility</p:attrName>
                                        </p:attrNameLst>
                                      </p:cBhvr>
                                      <p:to>
                                        <p:strVal val="hidden"/>
                                      </p:to>
                                    </p:set>
                                  </p:subTnLst>
                                </p:cTn>
                              </p:par>
                              <p:par>
                                <p:cTn id="40" presetID="0" presetClass="path" presetSubtype="0" fill="hold" nodeType="withEffect">
                                  <p:stCondLst>
                                    <p:cond delay="0"/>
                                  </p:stCondLst>
                                  <p:childTnLst>
                                    <p:animMotion origin="layout" path="M 4.16667E-6 -4.44444E-6 C 0.04648 -0.02708 0.09309 -0.05393 0.13997 -0.04861 C 0.18684 -0.04328 0.26289 0.01019 0.28177 0.03264 C 0.30065 0.0551 0.26445 0.07037 0.25364 0.08588 C 0.24283 0.10139 0.21106 0.11459 0.21679 0.12639 C 0.22252 0.1382 0.26549 0.15811 0.28763 0.15672 C 0.30989 0.15533 0.34114 0.13681 0.35052 0.11806 C 0.35989 0.09931 0.37031 0.06204 0.34362 0.04468 C 0.31679 0.02732 0.25533 0.01806 0.18997 0.01436 " pathEditMode="relative" rAng="0" ptsTypes="AAAAAAAAA">
                                      <p:cBhvr>
                                        <p:cTn id="41" dur="3000" fill="hold"/>
                                        <p:tgtEl>
                                          <p:spTgt spid="176"/>
                                        </p:tgtEl>
                                        <p:attrNameLst>
                                          <p:attrName>ppt_x</p:attrName>
                                          <p:attrName>ppt_y</p:attrName>
                                        </p:attrNameLst>
                                      </p:cBhvr>
                                      <p:rCtr x="18021" y="5370"/>
                                    </p:animMotion>
                                  </p:childTnLst>
                                  <p:subTnLst>
                                    <p:set>
                                      <p:cBhvr override="childStyle">
                                        <p:cTn dur="1" fill="hold" display="0" masterRel="sameClick" afterEffect="1">
                                          <p:stCondLst>
                                            <p:cond evt="end" delay="0">
                                              <p:tn val="40"/>
                                            </p:cond>
                                          </p:stCondLst>
                                        </p:cTn>
                                        <p:tgtEl>
                                          <p:spTgt spid="176"/>
                                        </p:tgtEl>
                                        <p:attrNameLst>
                                          <p:attrName>style.visibility</p:attrName>
                                        </p:attrNameLst>
                                      </p:cBhvr>
                                      <p:to>
                                        <p:strVal val="hidden"/>
                                      </p:to>
                                    </p:set>
                                  </p:subTnLst>
                                </p:cTn>
                              </p:par>
                              <p:par>
                                <p:cTn id="42" presetID="0" presetClass="path" presetSubtype="0" fill="hold" nodeType="withEffect">
                                  <p:stCondLst>
                                    <p:cond delay="0"/>
                                  </p:stCondLst>
                                  <p:childTnLst>
                                    <p:animMotion origin="layout" path="M 8.33333E-7 -2.96296E-6 C -0.02917 0.0044 -0.05833 0.00903 -0.07188 -0.00115 C -0.08542 -0.01134 -0.09102 -0.03171 -0.08177 -0.06065 C -0.07253 -0.08958 -0.03346 -0.1669 -0.01628 -0.17453 C 0.00091 -0.18217 0.02956 -0.1294 0.02187 -0.10671 C 0.01419 -0.08402 -0.02227 -0.05995 -0.06185 -0.03889 C -0.10143 -0.01782 -0.17604 0.02824 -0.21576 0.01945 C -0.2556 0.01065 -0.28906 -0.06342 -0.3 -0.09097 C -0.31094 -0.11852 -0.29844 -0.12824 -0.28177 -0.1456 " pathEditMode="relative" rAng="0" ptsTypes="AAAAAAAAA">
                                      <p:cBhvr>
                                        <p:cTn id="43" dur="3000" fill="hold"/>
                                        <p:tgtEl>
                                          <p:spTgt spid="167"/>
                                        </p:tgtEl>
                                        <p:attrNameLst>
                                          <p:attrName>ppt_x</p:attrName>
                                          <p:attrName>ppt_y</p:attrName>
                                        </p:attrNameLst>
                                      </p:cBhvr>
                                      <p:rCtr x="-14063" y="-7755"/>
                                    </p:animMotion>
                                  </p:childTnLst>
                                  <p:subTnLst>
                                    <p:set>
                                      <p:cBhvr override="childStyle">
                                        <p:cTn dur="1" fill="hold" display="0" masterRel="sameClick" afterEffect="1">
                                          <p:stCondLst>
                                            <p:cond evt="end" delay="0">
                                              <p:tn val="42"/>
                                            </p:cond>
                                          </p:stCondLst>
                                        </p:cTn>
                                        <p:tgtEl>
                                          <p:spTgt spid="167"/>
                                        </p:tgtEl>
                                        <p:attrNameLst>
                                          <p:attrName>style.visibility</p:attrName>
                                        </p:attrNameLst>
                                      </p:cBhvr>
                                      <p:to>
                                        <p:strVal val="hidden"/>
                                      </p:to>
                                    </p:set>
                                  </p:subTnLst>
                                </p:cTn>
                              </p:par>
                            </p:childTnLst>
                          </p:cTn>
                        </p:par>
                        <p:par>
                          <p:cTn id="44" fill="hold">
                            <p:stCondLst>
                              <p:cond delay="6000"/>
                            </p:stCondLst>
                            <p:childTnLst>
                              <p:par>
                                <p:cTn id="45" presetID="1" presetClass="entr" presetSubtype="0" fill="hold" nodeType="afterEffect">
                                  <p:stCondLst>
                                    <p:cond delay="0"/>
                                  </p:stCondLst>
                                  <p:childTnLst>
                                    <p:set>
                                      <p:cBhvr>
                                        <p:cTn id="46" dur="1" fill="hold">
                                          <p:stCondLst>
                                            <p:cond delay="0"/>
                                          </p:stCondLst>
                                        </p:cTn>
                                        <p:tgtEl>
                                          <p:spTgt spid="18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0"/>
                                        </p:tgtEl>
                                        <p:attrNameLst>
                                          <p:attrName>style.visibility</p:attrName>
                                        </p:attrNameLst>
                                      </p:cBhvr>
                                      <p:to>
                                        <p:strVal val="visible"/>
                                      </p:to>
                                    </p:set>
                                  </p:childTnLst>
                                </p:cTn>
                              </p:par>
                              <p:par>
                                <p:cTn id="49" presetID="0" presetClass="path" presetSubtype="0" fill="hold" nodeType="withEffect">
                                  <p:stCondLst>
                                    <p:cond delay="0"/>
                                  </p:stCondLst>
                                  <p:childTnLst>
                                    <p:animMotion origin="layout" path="M -1.04167E-6 7.40741E-7 C 0.03346 0.00185 0.06706 0.00393 0.06628 0.03032 C 0.06563 0.05671 0.03503 0.14329 -0.00364 0.1588 C -0.04232 0.1743 -0.12513 0.10555 -0.16654 0.12361 C -0.20781 0.14167 -0.27383 0.22917 -0.25195 0.26782 C -0.23008 0.30648 -0.08476 0.36528 -0.03555 0.35509 C 0.01354 0.34491 0.04688 0.23079 0.04271 0.20718 C 0.03854 0.18356 -0.04544 0.20486 -0.06094 0.21319 C -0.07643 0.22153 -0.06315 0.23912 -0.05 0.25694 " pathEditMode="relative" rAng="0" ptsTypes="AAAAAAAAA">
                                      <p:cBhvr>
                                        <p:cTn id="50" dur="2000" fill="hold"/>
                                        <p:tgtEl>
                                          <p:spTgt spid="183"/>
                                        </p:tgtEl>
                                        <p:attrNameLst>
                                          <p:attrName>ppt_x</p:attrName>
                                          <p:attrName>ppt_y</p:attrName>
                                        </p:attrNameLst>
                                      </p:cBhvr>
                                      <p:rCtr x="-9505" y="17801"/>
                                    </p:animMotion>
                                  </p:childTnLst>
                                </p:cTn>
                              </p:par>
                              <p:par>
                                <p:cTn id="51" presetID="0" presetClass="path" presetSubtype="0" fill="hold" nodeType="withEffect">
                                  <p:stCondLst>
                                    <p:cond delay="0"/>
                                  </p:stCondLst>
                                  <p:childTnLst>
                                    <p:animMotion origin="layout" path="M 5.89806E-17 1.48148E-6 C 0.12474 0.02014 0.24987 0.04028 0.33372 -0.01204 C 0.41758 -0.06435 0.51289 -0.24746 0.50195 -0.31458 C 0.49102 -0.38125 0.31849 -0.40162 0.26836 -0.41273 C 0.21823 -0.42384 0.21706 -0.39699 0.20117 -0.38148 C 0.18542 -0.36621 0.16693 -0.33611 0.17357 -0.32083 C 0.18034 -0.30556 0.18568 -0.2669 0.20065 -0.26412 " pathEditMode="relative" rAng="0" ptsTypes="AAAAAAA">
                                      <p:cBhvr>
                                        <p:cTn id="52" dur="2000" fill="hold"/>
                                        <p:tgtEl>
                                          <p:spTgt spid="190"/>
                                        </p:tgtEl>
                                        <p:attrNameLst>
                                          <p:attrName>ppt_x</p:attrName>
                                          <p:attrName>ppt_y</p:attrName>
                                        </p:attrNameLst>
                                      </p:cBhvr>
                                      <p:rCtr x="25143" y="-19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Overview</a:t>
            </a:r>
            <a:endParaRPr lang="en-US" dirty="0"/>
          </a:p>
        </p:txBody>
      </p:sp>
      <p:sp>
        <p:nvSpPr>
          <p:cNvPr id="32771" name="Rectangle 3"/>
          <p:cNvSpPr>
            <a:spLocks noGrp="1" noChangeArrowheads="1"/>
          </p:cNvSpPr>
          <p:nvPr>
            <p:ph idx="1"/>
          </p:nvPr>
        </p:nvSpPr>
        <p:spPr/>
        <p:txBody>
          <a:bodyPr/>
          <a:lstStyle/>
          <a:p>
            <a:r>
              <a:rPr lang="en-US" dirty="0"/>
              <a:t>Flocculation definition and regulation </a:t>
            </a:r>
          </a:p>
          <a:p>
            <a:r>
              <a:rPr lang="en-US" dirty="0"/>
              <a:t>Mechanical Design</a:t>
            </a:r>
          </a:p>
          <a:p>
            <a:r>
              <a:rPr lang="en-US" dirty="0"/>
              <a:t>Hydraulic conventional design</a:t>
            </a:r>
          </a:p>
          <a:p>
            <a:r>
              <a:rPr lang="en-US" dirty="0"/>
              <a:t>Fractals</a:t>
            </a:r>
          </a:p>
          <a:p>
            <a:r>
              <a:rPr lang="en-US" dirty="0"/>
              <a:t>Collisions </a:t>
            </a:r>
          </a:p>
          <a:p>
            <a:pPr lvl="1"/>
            <a:r>
              <a:rPr lang="en-US" dirty="0"/>
              <a:t>Predictive model</a:t>
            </a:r>
          </a:p>
          <a:p>
            <a:r>
              <a:rPr lang="en-US" dirty="0"/>
              <a:t>Conclusions</a:t>
            </a:r>
          </a:p>
          <a:p>
            <a:r>
              <a:rPr lang="en-US" dirty="0"/>
              <a:t>Surface coverage</a:t>
            </a:r>
          </a:p>
        </p:txBody>
      </p:sp>
      <p:pic>
        <p:nvPicPr>
          <p:cNvPr id="5" name="Picture 4">
            <a:hlinkClick r:id="rId4" action="ppaction://hlinksldjump"/>
          </p:cNvPr>
          <p:cNvPicPr>
            <a:picLocks noChangeAspect="1" noChangeArrowheads="1"/>
          </p:cNvPicPr>
          <p:nvPr/>
        </p:nvPicPr>
        <p:blipFill>
          <a:blip r:embed="rId5" cstate="screen"/>
          <a:srcRect l="23900" t="8130" r="14242" b="53606"/>
          <a:stretch>
            <a:fillRect/>
          </a:stretch>
        </p:blipFill>
        <p:spPr bwMode="auto">
          <a:xfrm>
            <a:off x="4371200" y="2149558"/>
            <a:ext cx="1421477" cy="733879"/>
          </a:xfrm>
          <a:prstGeom prst="rect">
            <a:avLst/>
          </a:prstGeom>
          <a:noFill/>
          <a:ln w="50800">
            <a:noFill/>
            <a:miter lim="800000"/>
            <a:headEnd type="none" w="sm" len="sm"/>
            <a:tailEnd type="none" w="med" len="sm"/>
          </a:ln>
        </p:spPr>
      </p:pic>
      <p:pic>
        <p:nvPicPr>
          <p:cNvPr id="36" name="Picture 1">
            <a:hlinkClick r:id="rId6" action="ppaction://hlinksldjump"/>
          </p:cNvPr>
          <p:cNvPicPr>
            <a:picLocks noChangeAspect="1" noChangeArrowheads="1"/>
          </p:cNvPicPr>
          <p:nvPr/>
        </p:nvPicPr>
        <p:blipFill>
          <a:blip r:embed="rId7" cstate="screen"/>
          <a:srcRect/>
          <a:stretch>
            <a:fillRect/>
          </a:stretch>
        </p:blipFill>
        <p:spPr bwMode="auto">
          <a:xfrm>
            <a:off x="6514930" y="2663539"/>
            <a:ext cx="1521783" cy="904643"/>
          </a:xfrm>
          <a:prstGeom prst="rect">
            <a:avLst/>
          </a:prstGeom>
          <a:noFill/>
          <a:ln w="9525">
            <a:noFill/>
            <a:miter lim="800000"/>
            <a:headEnd/>
            <a:tailEnd/>
          </a:ln>
        </p:spPr>
      </p:pic>
      <p:pic>
        <p:nvPicPr>
          <p:cNvPr id="2231298" name="Picture 2 1">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923202" y="3942092"/>
            <a:ext cx="1112482" cy="5642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3" name="Picture 7">
            <a:hlinkClick r:id="rId10" action="ppaction://hlinksldjump"/>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2898" y="3323010"/>
            <a:ext cx="2865437"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1308" name="Picture 12">
            <a:hlinkClick r:id="" action="ppaction://noaction"/>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48973" y="5486568"/>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9">
            <a:extLst>
              <a:ext uri="{FF2B5EF4-FFF2-40B4-BE49-F238E27FC236}">
                <a16:creationId xmlns:a16="http://schemas.microsoft.com/office/drawing/2014/main" id="{7A383D6A-59EC-484B-B02F-8F4F3A9B678C}"/>
              </a:ext>
            </a:extLst>
          </p:cNvPr>
          <p:cNvPicPr>
            <a:picLocks noChangeAspect="1"/>
          </p:cNvPicPr>
          <p:nvPr>
            <p:custDataLst>
              <p:tags r:id="rId1"/>
            </p:custDataLst>
          </p:nvPr>
        </p:nvPicPr>
        <p:blipFill>
          <a:blip r:embed="rId13"/>
          <a:stretch>
            <a:fillRect/>
          </a:stretch>
        </p:blipFill>
        <p:spPr>
          <a:xfrm>
            <a:off x="4844499" y="4472474"/>
            <a:ext cx="3707494" cy="751459"/>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changes produced by flocculation are dramatic</a:t>
            </a:r>
          </a:p>
        </p:txBody>
      </p:sp>
      <p:sp>
        <p:nvSpPr>
          <p:cNvPr id="3" name="Content Placeholder 2"/>
          <p:cNvSpPr>
            <a:spLocks noGrp="1"/>
          </p:cNvSpPr>
          <p:nvPr>
            <p:ph idx="1"/>
          </p:nvPr>
        </p:nvSpPr>
        <p:spPr/>
        <p:txBody>
          <a:bodyPr/>
          <a:lstStyle/>
          <a:p>
            <a:r>
              <a:rPr lang="en-US" dirty="0"/>
              <a:t>How many sequential collisions are required to make a 1 mm particle starting from 1 </a:t>
            </a:r>
            <a:r>
              <a:rPr lang="en-US" dirty="0">
                <a:latin typeface="Symbol" pitchFamily="18" charset="2"/>
              </a:rPr>
              <a:t>m</a:t>
            </a:r>
            <a:r>
              <a:rPr lang="en-US" dirty="0"/>
              <a:t>m particles?</a:t>
            </a:r>
          </a:p>
          <a:p>
            <a:r>
              <a:rPr lang="en-US" dirty="0"/>
              <a:t>How much larger in volume is the 1 mm diameter particle?</a:t>
            </a:r>
          </a:p>
          <a:p>
            <a:r>
              <a:rPr lang="en-US" dirty="0"/>
              <a:t>____________</a:t>
            </a:r>
          </a:p>
        </p:txBody>
      </p:sp>
      <p:sp>
        <p:nvSpPr>
          <p:cNvPr id="4" name="Rectangle 3"/>
          <p:cNvSpPr/>
          <p:nvPr/>
        </p:nvSpPr>
        <p:spPr>
          <a:xfrm>
            <a:off x="1058063" y="4237531"/>
            <a:ext cx="992579" cy="523220"/>
          </a:xfrm>
          <a:prstGeom prst="rect">
            <a:avLst/>
          </a:prstGeom>
        </p:spPr>
        <p:txBody>
          <a:bodyPr wrap="none">
            <a:spAutoFit/>
          </a:bodyPr>
          <a:lstStyle/>
          <a:p>
            <a:r>
              <a:rPr lang="en-US" dirty="0">
                <a:solidFill>
                  <a:schemeClr val="accent4"/>
                </a:solidFill>
              </a:rPr>
              <a:t>1,000</a:t>
            </a:r>
          </a:p>
        </p:txBody>
      </p:sp>
      <p:sp>
        <p:nvSpPr>
          <p:cNvPr id="6" name="Rectangle 5"/>
          <p:cNvSpPr/>
          <p:nvPr/>
        </p:nvSpPr>
        <p:spPr>
          <a:xfrm>
            <a:off x="1868113" y="4222931"/>
            <a:ext cx="1651414" cy="523220"/>
          </a:xfrm>
          <a:prstGeom prst="rect">
            <a:avLst/>
          </a:prstGeom>
        </p:spPr>
        <p:txBody>
          <a:bodyPr wrap="none">
            <a:spAutoFit/>
          </a:bodyPr>
          <a:lstStyle/>
          <a:p>
            <a:r>
              <a:rPr lang="en-US" dirty="0">
                <a:solidFill>
                  <a:schemeClr val="accent4"/>
                </a:solidFill>
              </a:rPr>
              <a:t>,000,000 !</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sz="4000" dirty="0"/>
              <a:t>It requires many sequential doubling collisions to make a big floc</a:t>
            </a:r>
          </a:p>
        </p:txBody>
      </p:sp>
      <p:sp>
        <p:nvSpPr>
          <p:cNvPr id="3" name="Content Placeholder 2"/>
          <p:cNvSpPr>
            <a:spLocks noGrp="1"/>
          </p:cNvSpPr>
          <p:nvPr>
            <p:ph idx="1"/>
          </p:nvPr>
        </p:nvSpPr>
        <p:spPr/>
        <p:txBody>
          <a:bodyPr/>
          <a:lstStyle/>
          <a:p>
            <a:r>
              <a:rPr lang="en-US" dirty="0"/>
              <a:t>1 collision 1+1=2</a:t>
            </a:r>
          </a:p>
          <a:p>
            <a:r>
              <a:rPr lang="en-US" dirty="0"/>
              <a:t>2 collisions 2+2=4</a:t>
            </a:r>
          </a:p>
          <a:p>
            <a:r>
              <a:rPr lang="en-US" dirty="0"/>
              <a:t>3 collisions 4+4=8</a:t>
            </a:r>
          </a:p>
          <a:p>
            <a:r>
              <a:rPr lang="en-US" dirty="0"/>
              <a:t>4 collisions 8+8=16</a:t>
            </a:r>
          </a:p>
          <a:p>
            <a:r>
              <a:rPr lang="en-US" dirty="0"/>
              <a:t>Number of original particles in the floc = 2</a:t>
            </a:r>
            <a:r>
              <a:rPr lang="en-US" baseline="60000" dirty="0"/>
              <a:t>n</a:t>
            </a:r>
            <a:endParaRPr lang="en-US" dirty="0"/>
          </a:p>
          <a:p>
            <a:r>
              <a:rPr lang="en-US" dirty="0"/>
              <a:t>What is n to obtain 1,000,000,000 = 2</a:t>
            </a:r>
            <a:r>
              <a:rPr lang="en-US" baseline="60000" dirty="0"/>
              <a:t>n</a:t>
            </a:r>
            <a:r>
              <a:rPr lang="en-US" dirty="0"/>
              <a:t>?</a:t>
            </a:r>
            <a:endParaRPr lang="en-US" baseline="30000" dirty="0"/>
          </a:p>
          <a:p>
            <a:r>
              <a:rPr lang="en-US" dirty="0"/>
              <a:t>n=30</a:t>
            </a:r>
          </a:p>
        </p:txBody>
      </p:sp>
      <p:pic>
        <p:nvPicPr>
          <p:cNvPr id="4" name="Picture 24"/>
          <p:cNvPicPr>
            <a:picLocks noChangeAspect="1" noChangeArrowheads="1"/>
          </p:cNvPicPr>
          <p:nvPr/>
        </p:nvPicPr>
        <p:blipFill>
          <a:blip r:embed="rId5" cstate="screen"/>
          <a:srcRect/>
          <a:stretch>
            <a:fillRect/>
          </a:stretch>
        </p:blipFill>
        <p:spPr bwMode="auto">
          <a:xfrm rot="16200000">
            <a:off x="4297739" y="1703406"/>
            <a:ext cx="187325" cy="185738"/>
          </a:xfrm>
          <a:prstGeom prst="rect">
            <a:avLst/>
          </a:prstGeom>
          <a:noFill/>
          <a:ln w="12700">
            <a:noFill/>
            <a:miter lim="800000"/>
            <a:headEnd type="none" w="lg" len="med"/>
            <a:tailEnd type="none" w="lg" len="med"/>
          </a:ln>
          <a:effectLst/>
        </p:spPr>
      </p:pic>
      <p:grpSp>
        <p:nvGrpSpPr>
          <p:cNvPr id="5" name="Group 4"/>
          <p:cNvGrpSpPr/>
          <p:nvPr/>
        </p:nvGrpSpPr>
        <p:grpSpPr>
          <a:xfrm>
            <a:off x="4475873" y="2262353"/>
            <a:ext cx="300259" cy="237183"/>
            <a:chOff x="2962956" y="2115885"/>
            <a:chExt cx="300259" cy="237183"/>
          </a:xfrm>
        </p:grpSpPr>
        <p:pic>
          <p:nvPicPr>
            <p:cNvPr id="6"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 name="Group 7"/>
          <p:cNvGrpSpPr/>
          <p:nvPr/>
        </p:nvGrpSpPr>
        <p:grpSpPr>
          <a:xfrm>
            <a:off x="4437125" y="2755624"/>
            <a:ext cx="499826" cy="320263"/>
            <a:chOff x="4503627" y="2218458"/>
            <a:chExt cx="499826" cy="320263"/>
          </a:xfrm>
        </p:grpSpPr>
        <p:grpSp>
          <p:nvGrpSpPr>
            <p:cNvPr id="9" name="Group 176"/>
            <p:cNvGrpSpPr/>
            <p:nvPr/>
          </p:nvGrpSpPr>
          <p:grpSpPr>
            <a:xfrm>
              <a:off x="4503627" y="2301538"/>
              <a:ext cx="300259" cy="237183"/>
              <a:chOff x="2962956" y="2115885"/>
              <a:chExt cx="300259" cy="237183"/>
            </a:xfrm>
          </p:grpSpPr>
          <p:pic>
            <p:nvPicPr>
              <p:cNvPr id="13"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 name="Group 179"/>
            <p:cNvGrpSpPr/>
            <p:nvPr/>
          </p:nvGrpSpPr>
          <p:grpSpPr>
            <a:xfrm>
              <a:off x="4719823" y="2218458"/>
              <a:ext cx="283630" cy="253824"/>
              <a:chOff x="6986427" y="2972145"/>
              <a:chExt cx="283630" cy="253824"/>
            </a:xfrm>
          </p:grpSpPr>
          <p:pic>
            <p:nvPicPr>
              <p:cNvPr id="11"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pic>
        <p:nvPicPr>
          <p:cNvPr id="15" name="Picture 24"/>
          <p:cNvPicPr>
            <a:picLocks noChangeAspect="1" noChangeArrowheads="1"/>
          </p:cNvPicPr>
          <p:nvPr/>
        </p:nvPicPr>
        <p:blipFill>
          <a:blip r:embed="rId5" cstate="screen"/>
          <a:srcRect/>
          <a:stretch>
            <a:fillRect/>
          </a:stretch>
        </p:blipFill>
        <p:spPr bwMode="auto">
          <a:xfrm rot="16200000">
            <a:off x="4879631" y="1711719"/>
            <a:ext cx="187325" cy="185738"/>
          </a:xfrm>
          <a:prstGeom prst="rect">
            <a:avLst/>
          </a:prstGeom>
          <a:noFill/>
          <a:ln w="12700">
            <a:noFill/>
            <a:miter lim="800000"/>
            <a:headEnd type="none" w="lg" len="med"/>
            <a:tailEnd type="none" w="lg" len="med"/>
          </a:ln>
          <a:effectLst/>
        </p:spPr>
      </p:pic>
      <p:grpSp>
        <p:nvGrpSpPr>
          <p:cNvPr id="16" name="Group 15"/>
          <p:cNvGrpSpPr/>
          <p:nvPr/>
        </p:nvGrpSpPr>
        <p:grpSpPr>
          <a:xfrm>
            <a:off x="4933073" y="2254040"/>
            <a:ext cx="300259" cy="237183"/>
            <a:chOff x="2962956" y="2115885"/>
            <a:chExt cx="300259" cy="237183"/>
          </a:xfrm>
        </p:grpSpPr>
        <p:pic>
          <p:nvPicPr>
            <p:cNvPr id="17"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 name="Group 18"/>
          <p:cNvGrpSpPr/>
          <p:nvPr/>
        </p:nvGrpSpPr>
        <p:grpSpPr>
          <a:xfrm>
            <a:off x="5102143" y="2755624"/>
            <a:ext cx="499826" cy="320263"/>
            <a:chOff x="4503627" y="2218458"/>
            <a:chExt cx="499826" cy="320263"/>
          </a:xfrm>
        </p:grpSpPr>
        <p:grpSp>
          <p:nvGrpSpPr>
            <p:cNvPr id="20" name="Group 176"/>
            <p:cNvGrpSpPr/>
            <p:nvPr/>
          </p:nvGrpSpPr>
          <p:grpSpPr>
            <a:xfrm>
              <a:off x="4503627" y="2301538"/>
              <a:ext cx="300259" cy="237183"/>
              <a:chOff x="2962956" y="2115885"/>
              <a:chExt cx="300259" cy="237183"/>
            </a:xfrm>
          </p:grpSpPr>
          <p:pic>
            <p:nvPicPr>
              <p:cNvPr id="24"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 name="Group 179"/>
            <p:cNvGrpSpPr/>
            <p:nvPr/>
          </p:nvGrpSpPr>
          <p:grpSpPr>
            <a:xfrm>
              <a:off x="4719823" y="2218458"/>
              <a:ext cx="283630" cy="253824"/>
              <a:chOff x="6986427" y="2972145"/>
              <a:chExt cx="283630" cy="253824"/>
            </a:xfrm>
          </p:grpSpPr>
          <p:pic>
            <p:nvPicPr>
              <p:cNvPr id="22"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 name="Group 28"/>
          <p:cNvGrpSpPr/>
          <p:nvPr/>
        </p:nvGrpSpPr>
        <p:grpSpPr>
          <a:xfrm>
            <a:off x="4503627" y="3379078"/>
            <a:ext cx="499826" cy="320263"/>
            <a:chOff x="4503627" y="2218458"/>
            <a:chExt cx="499826" cy="320263"/>
          </a:xfrm>
        </p:grpSpPr>
        <p:grpSp>
          <p:nvGrpSpPr>
            <p:cNvPr id="30" name="Group 176"/>
            <p:cNvGrpSpPr/>
            <p:nvPr/>
          </p:nvGrpSpPr>
          <p:grpSpPr>
            <a:xfrm>
              <a:off x="4503627" y="2301538"/>
              <a:ext cx="300259" cy="237183"/>
              <a:chOff x="2962956" y="2115885"/>
              <a:chExt cx="300259" cy="237183"/>
            </a:xfrm>
          </p:grpSpPr>
          <p:pic>
            <p:nvPicPr>
              <p:cNvPr id="34"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 name="Group 179"/>
            <p:cNvGrpSpPr/>
            <p:nvPr/>
          </p:nvGrpSpPr>
          <p:grpSpPr>
            <a:xfrm>
              <a:off x="4719823" y="2218458"/>
              <a:ext cx="283630" cy="253824"/>
              <a:chOff x="6986427" y="2972145"/>
              <a:chExt cx="283630" cy="253824"/>
            </a:xfrm>
          </p:grpSpPr>
          <p:pic>
            <p:nvPicPr>
              <p:cNvPr id="32"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p:cNvGrpSpPr/>
          <p:nvPr/>
        </p:nvGrpSpPr>
        <p:grpSpPr>
          <a:xfrm>
            <a:off x="4661569" y="3437267"/>
            <a:ext cx="499826" cy="320263"/>
            <a:chOff x="4503627" y="2218458"/>
            <a:chExt cx="499826" cy="320263"/>
          </a:xfrm>
        </p:grpSpPr>
        <p:grpSp>
          <p:nvGrpSpPr>
            <p:cNvPr id="37" name="Group 176"/>
            <p:cNvGrpSpPr/>
            <p:nvPr/>
          </p:nvGrpSpPr>
          <p:grpSpPr>
            <a:xfrm>
              <a:off x="4503627" y="2301538"/>
              <a:ext cx="300259" cy="237183"/>
              <a:chOff x="2962956" y="2115885"/>
              <a:chExt cx="300259" cy="237183"/>
            </a:xfrm>
          </p:grpSpPr>
          <p:pic>
            <p:nvPicPr>
              <p:cNvPr id="41"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p:cNvGrpSpPr/>
            <p:nvPr/>
          </p:nvGrpSpPr>
          <p:grpSpPr>
            <a:xfrm>
              <a:off x="4719823" y="2218458"/>
              <a:ext cx="283630" cy="253824"/>
              <a:chOff x="6986427" y="2972145"/>
              <a:chExt cx="283630" cy="253824"/>
            </a:xfrm>
          </p:grpSpPr>
          <p:pic>
            <p:nvPicPr>
              <p:cNvPr id="39"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 name="Group 42"/>
          <p:cNvGrpSpPr/>
          <p:nvPr/>
        </p:nvGrpSpPr>
        <p:grpSpPr>
          <a:xfrm rot="19742345">
            <a:off x="5567657" y="3379078"/>
            <a:ext cx="499826" cy="320263"/>
            <a:chOff x="4503627" y="2218458"/>
            <a:chExt cx="499826" cy="320263"/>
          </a:xfrm>
        </p:grpSpPr>
        <p:grpSp>
          <p:nvGrpSpPr>
            <p:cNvPr id="44" name="Group 176"/>
            <p:cNvGrpSpPr/>
            <p:nvPr/>
          </p:nvGrpSpPr>
          <p:grpSpPr>
            <a:xfrm>
              <a:off x="4503627" y="2301538"/>
              <a:ext cx="300259" cy="237183"/>
              <a:chOff x="2962956" y="2115885"/>
              <a:chExt cx="300259" cy="237183"/>
            </a:xfrm>
          </p:grpSpPr>
          <p:pic>
            <p:nvPicPr>
              <p:cNvPr id="48"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 name="Group 179"/>
            <p:cNvGrpSpPr/>
            <p:nvPr/>
          </p:nvGrpSpPr>
          <p:grpSpPr>
            <a:xfrm>
              <a:off x="4719823" y="2218458"/>
              <a:ext cx="283630" cy="253824"/>
              <a:chOff x="6986427" y="2972145"/>
              <a:chExt cx="283630" cy="253824"/>
            </a:xfrm>
          </p:grpSpPr>
          <p:pic>
            <p:nvPicPr>
              <p:cNvPr id="46"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p:cNvGrpSpPr/>
          <p:nvPr/>
        </p:nvGrpSpPr>
        <p:grpSpPr>
          <a:xfrm rot="17239213">
            <a:off x="5758851" y="3437267"/>
            <a:ext cx="499826" cy="320263"/>
            <a:chOff x="4503627" y="2218458"/>
            <a:chExt cx="499826" cy="320263"/>
          </a:xfrm>
        </p:grpSpPr>
        <p:grpSp>
          <p:nvGrpSpPr>
            <p:cNvPr id="51" name="Group 176"/>
            <p:cNvGrpSpPr/>
            <p:nvPr/>
          </p:nvGrpSpPr>
          <p:grpSpPr>
            <a:xfrm>
              <a:off x="4503627" y="2301538"/>
              <a:ext cx="300259" cy="237183"/>
              <a:chOff x="2962956" y="2115885"/>
              <a:chExt cx="300259" cy="237183"/>
            </a:xfrm>
          </p:grpSpPr>
          <p:pic>
            <p:nvPicPr>
              <p:cNvPr id="55" name="Picture 24"/>
              <p:cNvPicPr>
                <a:picLocks noChangeAspect="1" noChangeArrowheads="1"/>
              </p:cNvPicPr>
              <p:nvPr/>
            </p:nvPicPr>
            <p:blipFill>
              <a:blip r:embed="rId5"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p:cNvPicPr>
                <a:picLocks noChangeAspect="1" noChangeArrowheads="1"/>
              </p:cNvPicPr>
              <p:nvPr/>
            </p:nvPicPr>
            <p:blipFill>
              <a:blip r:embed="rId5"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p:cNvGrpSpPr/>
            <p:nvPr/>
          </p:nvGrpSpPr>
          <p:grpSpPr>
            <a:xfrm>
              <a:off x="4719823" y="2218458"/>
              <a:ext cx="283630" cy="253824"/>
              <a:chOff x="6986427" y="2972145"/>
              <a:chExt cx="283630" cy="253824"/>
            </a:xfrm>
          </p:grpSpPr>
          <p:pic>
            <p:nvPicPr>
              <p:cNvPr id="53" name="Picture 24"/>
              <p:cNvPicPr>
                <a:picLocks noChangeAspect="1" noChangeArrowheads="1"/>
              </p:cNvPicPr>
              <p:nvPr/>
            </p:nvPicPr>
            <p:blipFill>
              <a:blip r:embed="rId5"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p:cNvPicPr>
                <a:picLocks noChangeAspect="1" noChangeArrowheads="1"/>
              </p:cNvPicPr>
              <p:nvPr/>
            </p:nvPicPr>
            <p:blipFill>
              <a:blip r:embed="rId5"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sp>
        <p:nvSpPr>
          <p:cNvPr id="57" name="TextBox 56"/>
          <p:cNvSpPr txBox="1"/>
          <p:nvPr/>
        </p:nvSpPr>
        <p:spPr>
          <a:xfrm>
            <a:off x="950025" y="6127667"/>
            <a:ext cx="5264583" cy="523220"/>
          </a:xfrm>
          <a:prstGeom prst="rect">
            <a:avLst/>
          </a:prstGeom>
          <a:noFill/>
        </p:spPr>
        <p:txBody>
          <a:bodyPr wrap="none" rtlCol="0">
            <a:spAutoFit/>
          </a:bodyPr>
          <a:lstStyle/>
          <a:p>
            <a:r>
              <a:rPr lang="en-US" dirty="0">
                <a:solidFill>
                  <a:schemeClr val="accent4"/>
                </a:solidFill>
              </a:rPr>
              <a:t>This assumes volume is conserved!</a:t>
            </a:r>
          </a:p>
        </p:txBody>
      </p:sp>
      <p:pic>
        <p:nvPicPr>
          <p:cNvPr id="28" name="Picture 27">
            <a:extLst>
              <a:ext uri="{FF2B5EF4-FFF2-40B4-BE49-F238E27FC236}">
                <a16:creationId xmlns:a16="http://schemas.microsoft.com/office/drawing/2014/main" id="{A8E461CA-C79F-4B7F-915C-F29868DE15F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703210" y="5480471"/>
            <a:ext cx="3274666" cy="251429"/>
          </a:xfrm>
          <a:prstGeom prst="rect">
            <a:avLst/>
          </a:prstGeom>
        </p:spPr>
      </p:pic>
      <p:pic>
        <p:nvPicPr>
          <p:cNvPr id="59" name="Picture 58">
            <a:extLst>
              <a:ext uri="{FF2B5EF4-FFF2-40B4-BE49-F238E27FC236}">
                <a16:creationId xmlns:a16="http://schemas.microsoft.com/office/drawing/2014/main" id="{E491CDCF-639A-4D99-8568-89ED7ABF4E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338638" y="6033591"/>
            <a:ext cx="2639238" cy="5958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Fractals capture the idea that volume isn’t conserved</a:t>
            </a:r>
          </a:p>
        </p:txBody>
      </p:sp>
      <p:sp>
        <p:nvSpPr>
          <p:cNvPr id="3" name="Content Placeholder 2"/>
          <p:cNvSpPr>
            <a:spLocks noGrp="1"/>
          </p:cNvSpPr>
          <p:nvPr>
            <p:ph idx="1"/>
          </p:nvPr>
        </p:nvSpPr>
        <p:spPr>
          <a:xfrm>
            <a:off x="198911" y="1606799"/>
            <a:ext cx="8695707" cy="4114800"/>
          </a:xfrm>
        </p:spPr>
        <p:txBody>
          <a:bodyPr/>
          <a:lstStyle/>
          <a:p>
            <a:r>
              <a:rPr lang="en-US" sz="2800" dirty="0"/>
              <a:t>What happens to the density of a floc as it grows larger? </a:t>
            </a:r>
          </a:p>
        </p:txBody>
      </p:sp>
      <p:sp>
        <p:nvSpPr>
          <p:cNvPr id="4608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8" name="TextBox 7"/>
          <p:cNvSpPr txBox="1"/>
          <p:nvPr/>
        </p:nvSpPr>
        <p:spPr>
          <a:xfrm rot="18672019">
            <a:off x="1687347" y="4014603"/>
            <a:ext cx="2781531" cy="369332"/>
          </a:xfrm>
          <a:prstGeom prst="rect">
            <a:avLst/>
          </a:prstGeom>
          <a:noFill/>
        </p:spPr>
        <p:txBody>
          <a:bodyPr wrap="none" rtlCol="0">
            <a:spAutoFit/>
          </a:bodyPr>
          <a:lstStyle/>
          <a:p>
            <a:r>
              <a:rPr lang="en-US" sz="1800" dirty="0"/>
              <a:t>diameter of primary particle</a:t>
            </a:r>
          </a:p>
        </p:txBody>
      </p:sp>
      <p:sp>
        <p:nvSpPr>
          <p:cNvPr id="9" name="TextBox 8"/>
          <p:cNvSpPr txBox="1"/>
          <p:nvPr/>
        </p:nvSpPr>
        <p:spPr>
          <a:xfrm rot="18672019">
            <a:off x="1203395" y="4416492"/>
            <a:ext cx="1659429" cy="369332"/>
          </a:xfrm>
          <a:prstGeom prst="rect">
            <a:avLst/>
          </a:prstGeom>
          <a:noFill/>
        </p:spPr>
        <p:txBody>
          <a:bodyPr wrap="none" rtlCol="0">
            <a:spAutoFit/>
          </a:bodyPr>
          <a:lstStyle/>
          <a:p>
            <a:r>
              <a:rPr lang="en-US" sz="1800" dirty="0"/>
              <a:t>diameter of floc</a:t>
            </a:r>
          </a:p>
        </p:txBody>
      </p:sp>
      <p:sp>
        <p:nvSpPr>
          <p:cNvPr id="10" name="TextBox 9"/>
          <p:cNvSpPr txBox="1"/>
          <p:nvPr/>
        </p:nvSpPr>
        <p:spPr>
          <a:xfrm>
            <a:off x="3192102" y="5607874"/>
            <a:ext cx="3813865" cy="369332"/>
          </a:xfrm>
          <a:prstGeom prst="rect">
            <a:avLst/>
          </a:prstGeom>
          <a:noFill/>
        </p:spPr>
        <p:txBody>
          <a:bodyPr wrap="none" rtlCol="0">
            <a:spAutoFit/>
          </a:bodyPr>
          <a:lstStyle/>
          <a:p>
            <a:r>
              <a:rPr lang="en-US" sz="1800" dirty="0"/>
              <a:t>Number of primary particles in the floc</a:t>
            </a:r>
          </a:p>
        </p:txBody>
      </p:sp>
      <p:cxnSp>
        <p:nvCxnSpPr>
          <p:cNvPr id="20" name="Straight Arrow Connector 19"/>
          <p:cNvCxnSpPr>
            <a:cxnSpLocks/>
          </p:cNvCxnSpPr>
          <p:nvPr/>
        </p:nvCxnSpPr>
        <p:spPr bwMode="auto">
          <a:xfrm rot="10800000">
            <a:off x="2504414" y="5555586"/>
            <a:ext cx="670756" cy="236956"/>
          </a:xfrm>
          <a:prstGeom prst="curvedConnector2">
            <a:avLst/>
          </a:prstGeom>
          <a:noFill/>
          <a:ln w="25400" cap="flat" cmpd="sng" algn="ctr">
            <a:solidFill>
              <a:schemeClr val="tx1"/>
            </a:solidFill>
            <a:prstDash val="solid"/>
            <a:round/>
            <a:headEnd type="triangle" w="lg" len="lg"/>
            <a:tailEnd type="arrow"/>
          </a:ln>
          <a:effectLst/>
        </p:spPr>
      </p:cxnSp>
      <p:sp>
        <p:nvSpPr>
          <p:cNvPr id="22" name="TextBox 21"/>
          <p:cNvSpPr txBox="1"/>
          <p:nvPr/>
        </p:nvSpPr>
        <p:spPr>
          <a:xfrm rot="18723311">
            <a:off x="3339328" y="4565465"/>
            <a:ext cx="1845377" cy="369332"/>
          </a:xfrm>
          <a:prstGeom prst="rect">
            <a:avLst/>
          </a:prstGeom>
          <a:noFill/>
        </p:spPr>
        <p:txBody>
          <a:bodyPr wrap="none" rtlCol="0">
            <a:spAutoFit/>
          </a:bodyPr>
          <a:lstStyle/>
          <a:p>
            <a:r>
              <a:rPr lang="en-US" sz="1800" dirty="0"/>
              <a:t>Fractal dimension</a:t>
            </a:r>
          </a:p>
        </p:txBody>
      </p:sp>
      <p:sp>
        <p:nvSpPr>
          <p:cNvPr id="23" name="TextBox 22"/>
          <p:cNvSpPr txBox="1"/>
          <p:nvPr/>
        </p:nvSpPr>
        <p:spPr>
          <a:xfrm>
            <a:off x="392858" y="5977206"/>
            <a:ext cx="8539304" cy="954107"/>
          </a:xfrm>
          <a:prstGeom prst="rect">
            <a:avLst/>
          </a:prstGeom>
          <a:noFill/>
        </p:spPr>
        <p:txBody>
          <a:bodyPr wrap="square" rtlCol="0">
            <a:spAutoFit/>
          </a:bodyPr>
          <a:lstStyle/>
          <a:p>
            <a:r>
              <a:rPr lang="en-US" dirty="0"/>
              <a:t>If volume were conserved, what would </a:t>
            </a:r>
            <a:r>
              <a:rPr lang="en-US" dirty="0" err="1"/>
              <a:t>D</a:t>
            </a:r>
            <a:r>
              <a:rPr lang="en-US" baseline="-25000" dirty="0" err="1"/>
              <a:t>Fractal</a:t>
            </a:r>
            <a:r>
              <a:rPr lang="en-US" dirty="0"/>
              <a:t> be? ____</a:t>
            </a:r>
          </a:p>
          <a:p>
            <a:r>
              <a:rPr lang="en-US" dirty="0"/>
              <a:t>Is floc mass conserved? _____</a:t>
            </a:r>
          </a:p>
        </p:txBody>
      </p:sp>
      <p:sp>
        <p:nvSpPr>
          <p:cNvPr id="24" name="TextBox 23"/>
          <p:cNvSpPr txBox="1"/>
          <p:nvPr/>
        </p:nvSpPr>
        <p:spPr>
          <a:xfrm>
            <a:off x="7836090" y="5938757"/>
            <a:ext cx="364202" cy="523220"/>
          </a:xfrm>
          <a:prstGeom prst="rect">
            <a:avLst/>
          </a:prstGeom>
          <a:noFill/>
        </p:spPr>
        <p:txBody>
          <a:bodyPr wrap="none" rtlCol="0">
            <a:spAutoFit/>
          </a:bodyPr>
          <a:lstStyle/>
          <a:p>
            <a:r>
              <a:rPr lang="en-US" dirty="0">
                <a:solidFill>
                  <a:schemeClr val="accent4"/>
                </a:solidFill>
              </a:rPr>
              <a:t>3</a:t>
            </a:r>
          </a:p>
        </p:txBody>
      </p:sp>
      <p:grpSp>
        <p:nvGrpSpPr>
          <p:cNvPr id="47" name="Group 46"/>
          <p:cNvGrpSpPr/>
          <p:nvPr/>
        </p:nvGrpSpPr>
        <p:grpSpPr>
          <a:xfrm>
            <a:off x="4949397" y="3541902"/>
            <a:ext cx="657768" cy="378452"/>
            <a:chOff x="4777947" y="3207622"/>
            <a:chExt cx="657768" cy="378452"/>
          </a:xfrm>
        </p:grpSpPr>
        <p:grpSp>
          <p:nvGrpSpPr>
            <p:cNvPr id="14" name="Group 13"/>
            <p:cNvGrpSpPr/>
            <p:nvPr/>
          </p:nvGrpSpPr>
          <p:grpSpPr>
            <a:xfrm>
              <a:off x="4777947" y="3207622"/>
              <a:ext cx="499826" cy="320263"/>
              <a:chOff x="4503627" y="2218458"/>
              <a:chExt cx="499826" cy="320263"/>
            </a:xfrm>
          </p:grpSpPr>
          <p:grpSp>
            <p:nvGrpSpPr>
              <p:cNvPr id="15" name="Group 176"/>
              <p:cNvGrpSpPr/>
              <p:nvPr/>
            </p:nvGrpSpPr>
            <p:grpSpPr>
              <a:xfrm>
                <a:off x="4503627" y="2301538"/>
                <a:ext cx="300259" cy="237183"/>
                <a:chOff x="2962956" y="2115885"/>
                <a:chExt cx="300259" cy="237183"/>
              </a:xfrm>
            </p:grpSpPr>
            <p:pic>
              <p:nvPicPr>
                <p:cNvPr id="19" name="Picture 24 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 name="Picture 24 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 name="Group 179"/>
              <p:cNvGrpSpPr/>
              <p:nvPr/>
            </p:nvGrpSpPr>
            <p:grpSpPr>
              <a:xfrm>
                <a:off x="4719823" y="2218458"/>
                <a:ext cx="283630" cy="253824"/>
                <a:chOff x="6986427" y="2972145"/>
                <a:chExt cx="283630" cy="253824"/>
              </a:xfrm>
            </p:grpSpPr>
            <p:pic>
              <p:nvPicPr>
                <p:cNvPr id="17" name="Picture 24 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 name="Picture 24 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 name="Group 25"/>
            <p:cNvGrpSpPr/>
            <p:nvPr/>
          </p:nvGrpSpPr>
          <p:grpSpPr>
            <a:xfrm>
              <a:off x="4935889" y="3265811"/>
              <a:ext cx="499826" cy="320263"/>
              <a:chOff x="4503627" y="2218458"/>
              <a:chExt cx="499826" cy="320263"/>
            </a:xfrm>
          </p:grpSpPr>
          <p:grpSp>
            <p:nvGrpSpPr>
              <p:cNvPr id="27" name="Group 176"/>
              <p:cNvGrpSpPr/>
              <p:nvPr/>
            </p:nvGrpSpPr>
            <p:grpSpPr>
              <a:xfrm>
                <a:off x="4503627" y="2301538"/>
                <a:ext cx="300259" cy="237183"/>
                <a:chOff x="2962956" y="2115885"/>
                <a:chExt cx="300259" cy="237183"/>
              </a:xfrm>
            </p:grpSpPr>
            <p:pic>
              <p:nvPicPr>
                <p:cNvPr id="31" name="Picture 24 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 name="Picture 24 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 name="Group 179"/>
              <p:cNvGrpSpPr/>
              <p:nvPr/>
            </p:nvGrpSpPr>
            <p:grpSpPr>
              <a:xfrm>
                <a:off x="4719823" y="2218458"/>
                <a:ext cx="283630" cy="253824"/>
                <a:chOff x="6986427" y="2972145"/>
                <a:chExt cx="283630" cy="253824"/>
              </a:xfrm>
            </p:grpSpPr>
            <p:pic>
              <p:nvPicPr>
                <p:cNvPr id="29" name="Picture 24 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 name="Picture 24 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8" name="Group 47"/>
          <p:cNvGrpSpPr/>
          <p:nvPr/>
        </p:nvGrpSpPr>
        <p:grpSpPr>
          <a:xfrm>
            <a:off x="4957711" y="3817881"/>
            <a:ext cx="601238" cy="499826"/>
            <a:chOff x="5841977" y="3176030"/>
            <a:chExt cx="601238" cy="499826"/>
          </a:xfrm>
        </p:grpSpPr>
        <p:grpSp>
          <p:nvGrpSpPr>
            <p:cNvPr id="33" name="Group 32"/>
            <p:cNvGrpSpPr/>
            <p:nvPr/>
          </p:nvGrpSpPr>
          <p:grpSpPr>
            <a:xfrm rot="19742345">
              <a:off x="5841977" y="3207622"/>
              <a:ext cx="499826" cy="320263"/>
              <a:chOff x="4503627" y="2218458"/>
              <a:chExt cx="499826" cy="320263"/>
            </a:xfrm>
          </p:grpSpPr>
          <p:grpSp>
            <p:nvGrpSpPr>
              <p:cNvPr id="34" name="Group 176"/>
              <p:cNvGrpSpPr/>
              <p:nvPr/>
            </p:nvGrpSpPr>
            <p:grpSpPr>
              <a:xfrm>
                <a:off x="4503627" y="2301538"/>
                <a:ext cx="300259" cy="237183"/>
                <a:chOff x="2962956" y="2115885"/>
                <a:chExt cx="300259" cy="237183"/>
              </a:xfrm>
            </p:grpSpPr>
            <p:pic>
              <p:nvPicPr>
                <p:cNvPr id="38" name="Picture 24 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 name="Picture 24 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 name="Group 179"/>
              <p:cNvGrpSpPr/>
              <p:nvPr/>
            </p:nvGrpSpPr>
            <p:grpSpPr>
              <a:xfrm>
                <a:off x="4719823" y="2218458"/>
                <a:ext cx="283630" cy="253824"/>
                <a:chOff x="6986427" y="2972145"/>
                <a:chExt cx="283630" cy="253824"/>
              </a:xfrm>
            </p:grpSpPr>
            <p:pic>
              <p:nvPicPr>
                <p:cNvPr id="36" name="Picture 24 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 name="Picture 24 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 name="Group 39"/>
            <p:cNvGrpSpPr/>
            <p:nvPr/>
          </p:nvGrpSpPr>
          <p:grpSpPr>
            <a:xfrm rot="17239213">
              <a:off x="6033171" y="3265811"/>
              <a:ext cx="499826" cy="320263"/>
              <a:chOff x="4503627" y="2218458"/>
              <a:chExt cx="499826" cy="320263"/>
            </a:xfrm>
          </p:grpSpPr>
          <p:grpSp>
            <p:nvGrpSpPr>
              <p:cNvPr id="41" name="Group 176"/>
              <p:cNvGrpSpPr/>
              <p:nvPr/>
            </p:nvGrpSpPr>
            <p:grpSpPr>
              <a:xfrm>
                <a:off x="4503627" y="2301538"/>
                <a:ext cx="300259" cy="237183"/>
                <a:chOff x="2962956" y="2115885"/>
                <a:chExt cx="300259" cy="237183"/>
              </a:xfrm>
            </p:grpSpPr>
            <p:pic>
              <p:nvPicPr>
                <p:cNvPr id="45" name="Picture 24 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 name="Picture 24 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 name="Group 179"/>
              <p:cNvGrpSpPr/>
              <p:nvPr/>
            </p:nvGrpSpPr>
            <p:grpSpPr>
              <a:xfrm>
                <a:off x="4719823" y="2218458"/>
                <a:ext cx="283630" cy="253824"/>
                <a:chOff x="6986427" y="2972145"/>
                <a:chExt cx="283630" cy="253824"/>
              </a:xfrm>
            </p:grpSpPr>
            <p:pic>
              <p:nvPicPr>
                <p:cNvPr id="43" name="Picture 24 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 name="Picture 24 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9" name="Group 78"/>
          <p:cNvGrpSpPr/>
          <p:nvPr/>
        </p:nvGrpSpPr>
        <p:grpSpPr>
          <a:xfrm>
            <a:off x="5426824" y="3561298"/>
            <a:ext cx="1055948" cy="610380"/>
            <a:chOff x="6261214" y="3135578"/>
            <a:chExt cx="1055948" cy="610380"/>
          </a:xfrm>
        </p:grpSpPr>
        <p:grpSp>
          <p:nvGrpSpPr>
            <p:cNvPr id="49" name="Group 48"/>
            <p:cNvGrpSpPr/>
            <p:nvPr/>
          </p:nvGrpSpPr>
          <p:grpSpPr>
            <a:xfrm>
              <a:off x="6659394" y="3135578"/>
              <a:ext cx="657768" cy="378452"/>
              <a:chOff x="4777947" y="3207622"/>
              <a:chExt cx="657768" cy="378452"/>
            </a:xfrm>
          </p:grpSpPr>
          <p:grpSp>
            <p:nvGrpSpPr>
              <p:cNvPr id="50" name="Group 49"/>
              <p:cNvGrpSpPr/>
              <p:nvPr/>
            </p:nvGrpSpPr>
            <p:grpSpPr>
              <a:xfrm>
                <a:off x="4777947" y="3207622"/>
                <a:ext cx="499826" cy="320263"/>
                <a:chOff x="4503627" y="2218458"/>
                <a:chExt cx="499826" cy="320263"/>
              </a:xfrm>
            </p:grpSpPr>
            <p:grpSp>
              <p:nvGrpSpPr>
                <p:cNvPr id="58" name="Group 176"/>
                <p:cNvGrpSpPr/>
                <p:nvPr/>
              </p:nvGrpSpPr>
              <p:grpSpPr>
                <a:xfrm>
                  <a:off x="4503627" y="2301538"/>
                  <a:ext cx="300259" cy="237183"/>
                  <a:chOff x="2962956" y="2115885"/>
                  <a:chExt cx="300259" cy="237183"/>
                </a:xfrm>
              </p:grpSpPr>
              <p:pic>
                <p:nvPicPr>
                  <p:cNvPr id="62" name="Picture 24 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 name="Picture 24 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 name="Group 179"/>
                <p:cNvGrpSpPr/>
                <p:nvPr/>
              </p:nvGrpSpPr>
              <p:grpSpPr>
                <a:xfrm>
                  <a:off x="4719823" y="2218458"/>
                  <a:ext cx="283630" cy="253824"/>
                  <a:chOff x="6986427" y="2972145"/>
                  <a:chExt cx="283630" cy="253824"/>
                </a:xfrm>
              </p:grpSpPr>
              <p:pic>
                <p:nvPicPr>
                  <p:cNvPr id="60" name="Picture 24 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 name="Picture 24 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 name="Group 50"/>
              <p:cNvGrpSpPr/>
              <p:nvPr/>
            </p:nvGrpSpPr>
            <p:grpSpPr>
              <a:xfrm>
                <a:off x="4935889" y="3265811"/>
                <a:ext cx="499826" cy="320263"/>
                <a:chOff x="4503627" y="2218458"/>
                <a:chExt cx="499826" cy="320263"/>
              </a:xfrm>
            </p:grpSpPr>
            <p:grpSp>
              <p:nvGrpSpPr>
                <p:cNvPr id="52" name="Group 176"/>
                <p:cNvGrpSpPr/>
                <p:nvPr/>
              </p:nvGrpSpPr>
              <p:grpSpPr>
                <a:xfrm>
                  <a:off x="4503627" y="2301538"/>
                  <a:ext cx="300259" cy="237183"/>
                  <a:chOff x="2962956" y="2115885"/>
                  <a:chExt cx="300259" cy="237183"/>
                </a:xfrm>
              </p:grpSpPr>
              <p:pic>
                <p:nvPicPr>
                  <p:cNvPr id="56" name="Picture 24 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 name="Picture 24 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 name="Group 179"/>
                <p:cNvGrpSpPr/>
                <p:nvPr/>
              </p:nvGrpSpPr>
              <p:grpSpPr>
                <a:xfrm>
                  <a:off x="4719823" y="2218458"/>
                  <a:ext cx="283630" cy="253824"/>
                  <a:chOff x="6986427" y="2972145"/>
                  <a:chExt cx="283630" cy="253824"/>
                </a:xfrm>
              </p:grpSpPr>
              <p:pic>
                <p:nvPicPr>
                  <p:cNvPr id="54" name="Picture 24 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 name="Picture 24 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 name="Group 63"/>
            <p:cNvGrpSpPr/>
            <p:nvPr/>
          </p:nvGrpSpPr>
          <p:grpSpPr>
            <a:xfrm rot="18877668">
              <a:off x="6210508" y="3195426"/>
              <a:ext cx="601238" cy="499826"/>
              <a:chOff x="5841977" y="3176030"/>
              <a:chExt cx="601238" cy="499826"/>
            </a:xfrm>
          </p:grpSpPr>
          <p:grpSp>
            <p:nvGrpSpPr>
              <p:cNvPr id="65" name="Group 64"/>
              <p:cNvGrpSpPr/>
              <p:nvPr/>
            </p:nvGrpSpPr>
            <p:grpSpPr>
              <a:xfrm rot="19742345">
                <a:off x="5841977" y="3207622"/>
                <a:ext cx="499826" cy="320263"/>
                <a:chOff x="4503627" y="2218458"/>
                <a:chExt cx="499826" cy="320263"/>
              </a:xfrm>
            </p:grpSpPr>
            <p:grpSp>
              <p:nvGrpSpPr>
                <p:cNvPr id="73" name="Group 176"/>
                <p:cNvGrpSpPr/>
                <p:nvPr/>
              </p:nvGrpSpPr>
              <p:grpSpPr>
                <a:xfrm>
                  <a:off x="4503627" y="2301538"/>
                  <a:ext cx="300259" cy="237183"/>
                  <a:chOff x="2962956" y="2115885"/>
                  <a:chExt cx="300259" cy="237183"/>
                </a:xfrm>
              </p:grpSpPr>
              <p:pic>
                <p:nvPicPr>
                  <p:cNvPr id="77" name="Picture 24 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 name="Picture 24 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 name="Group 179"/>
                <p:cNvGrpSpPr/>
                <p:nvPr/>
              </p:nvGrpSpPr>
              <p:grpSpPr>
                <a:xfrm>
                  <a:off x="4719823" y="2218458"/>
                  <a:ext cx="283630" cy="253824"/>
                  <a:chOff x="6986427" y="2972145"/>
                  <a:chExt cx="283630" cy="253824"/>
                </a:xfrm>
              </p:grpSpPr>
              <p:pic>
                <p:nvPicPr>
                  <p:cNvPr id="75" name="Picture 24 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6" name="Picture 24 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 name="Group 65"/>
              <p:cNvGrpSpPr/>
              <p:nvPr/>
            </p:nvGrpSpPr>
            <p:grpSpPr>
              <a:xfrm rot="17239213">
                <a:off x="6033171" y="3265811"/>
                <a:ext cx="499826" cy="320263"/>
                <a:chOff x="4503627" y="2218458"/>
                <a:chExt cx="499826" cy="320263"/>
              </a:xfrm>
            </p:grpSpPr>
            <p:grpSp>
              <p:nvGrpSpPr>
                <p:cNvPr id="67" name="Group 176"/>
                <p:cNvGrpSpPr/>
                <p:nvPr/>
              </p:nvGrpSpPr>
              <p:grpSpPr>
                <a:xfrm>
                  <a:off x="4503627" y="2301538"/>
                  <a:ext cx="300259" cy="237183"/>
                  <a:chOff x="2962956" y="2115885"/>
                  <a:chExt cx="300259" cy="237183"/>
                </a:xfrm>
              </p:grpSpPr>
              <p:pic>
                <p:nvPicPr>
                  <p:cNvPr id="71" name="Picture 24 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 name="Picture 24 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 name="Group 179"/>
                <p:cNvGrpSpPr/>
                <p:nvPr/>
              </p:nvGrpSpPr>
              <p:grpSpPr>
                <a:xfrm>
                  <a:off x="4719823" y="2218458"/>
                  <a:ext cx="283630" cy="253824"/>
                  <a:chOff x="6986427" y="2972145"/>
                  <a:chExt cx="283630" cy="253824"/>
                </a:xfrm>
              </p:grpSpPr>
              <p:pic>
                <p:nvPicPr>
                  <p:cNvPr id="69" name="Picture 24 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 name="Picture 24 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41" name="Group 140"/>
          <p:cNvGrpSpPr/>
          <p:nvPr/>
        </p:nvGrpSpPr>
        <p:grpSpPr>
          <a:xfrm>
            <a:off x="5401055" y="3866156"/>
            <a:ext cx="1106234" cy="969712"/>
            <a:chOff x="6792398" y="2509410"/>
            <a:chExt cx="1106234" cy="969712"/>
          </a:xfrm>
        </p:grpSpPr>
        <p:grpSp>
          <p:nvGrpSpPr>
            <p:cNvPr id="80" name="Group 79"/>
            <p:cNvGrpSpPr/>
            <p:nvPr/>
          </p:nvGrpSpPr>
          <p:grpSpPr>
            <a:xfrm>
              <a:off x="6792398" y="2703317"/>
              <a:ext cx="657768" cy="378452"/>
              <a:chOff x="4777947" y="3207622"/>
              <a:chExt cx="657768" cy="378452"/>
            </a:xfrm>
          </p:grpSpPr>
          <p:grpSp>
            <p:nvGrpSpPr>
              <p:cNvPr id="81" name="Group 80"/>
              <p:cNvGrpSpPr/>
              <p:nvPr/>
            </p:nvGrpSpPr>
            <p:grpSpPr>
              <a:xfrm>
                <a:off x="4777947" y="3207622"/>
                <a:ext cx="499826" cy="320263"/>
                <a:chOff x="4503627" y="2218458"/>
                <a:chExt cx="499826" cy="320263"/>
              </a:xfrm>
            </p:grpSpPr>
            <p:grpSp>
              <p:nvGrpSpPr>
                <p:cNvPr id="89" name="Group 176"/>
                <p:cNvGrpSpPr/>
                <p:nvPr/>
              </p:nvGrpSpPr>
              <p:grpSpPr>
                <a:xfrm>
                  <a:off x="4503627" y="2301538"/>
                  <a:ext cx="300259" cy="237183"/>
                  <a:chOff x="2962956" y="2115885"/>
                  <a:chExt cx="300259" cy="237183"/>
                </a:xfrm>
              </p:grpSpPr>
              <p:pic>
                <p:nvPicPr>
                  <p:cNvPr id="93" name="Picture 24 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 name="Picture 24 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 name="Group 179"/>
                <p:cNvGrpSpPr/>
                <p:nvPr/>
              </p:nvGrpSpPr>
              <p:grpSpPr>
                <a:xfrm>
                  <a:off x="4719823" y="2218458"/>
                  <a:ext cx="283630" cy="253824"/>
                  <a:chOff x="6986427" y="2972145"/>
                  <a:chExt cx="283630" cy="253824"/>
                </a:xfrm>
              </p:grpSpPr>
              <p:pic>
                <p:nvPicPr>
                  <p:cNvPr id="91" name="Picture 24 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 name="Picture 24 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2" name="Group 81"/>
              <p:cNvGrpSpPr/>
              <p:nvPr/>
            </p:nvGrpSpPr>
            <p:grpSpPr>
              <a:xfrm>
                <a:off x="4935889" y="3265811"/>
                <a:ext cx="499826" cy="320263"/>
                <a:chOff x="4503627" y="2218458"/>
                <a:chExt cx="499826" cy="320263"/>
              </a:xfrm>
            </p:grpSpPr>
            <p:grpSp>
              <p:nvGrpSpPr>
                <p:cNvPr id="83" name="Group 176"/>
                <p:cNvGrpSpPr/>
                <p:nvPr/>
              </p:nvGrpSpPr>
              <p:grpSpPr>
                <a:xfrm>
                  <a:off x="4503627" y="2301538"/>
                  <a:ext cx="300259" cy="237183"/>
                  <a:chOff x="2962956" y="2115885"/>
                  <a:chExt cx="300259" cy="237183"/>
                </a:xfrm>
              </p:grpSpPr>
              <p:pic>
                <p:nvPicPr>
                  <p:cNvPr id="87" name="Picture 24 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 name="Picture 24 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 name="Group 179"/>
                <p:cNvGrpSpPr/>
                <p:nvPr/>
              </p:nvGrpSpPr>
              <p:grpSpPr>
                <a:xfrm>
                  <a:off x="4719823" y="2218458"/>
                  <a:ext cx="283630" cy="253824"/>
                  <a:chOff x="6986427" y="2972145"/>
                  <a:chExt cx="283630" cy="253824"/>
                </a:xfrm>
              </p:grpSpPr>
              <p:pic>
                <p:nvPicPr>
                  <p:cNvPr id="85" name="Picture 24 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 name="Picture 24 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5" name="Group 94"/>
            <p:cNvGrpSpPr/>
            <p:nvPr/>
          </p:nvGrpSpPr>
          <p:grpSpPr>
            <a:xfrm rot="19661454">
              <a:off x="6800712" y="2979296"/>
              <a:ext cx="601238" cy="499826"/>
              <a:chOff x="5841977" y="3176030"/>
              <a:chExt cx="601238" cy="499826"/>
            </a:xfrm>
          </p:grpSpPr>
          <p:grpSp>
            <p:nvGrpSpPr>
              <p:cNvPr id="96" name="Group 95"/>
              <p:cNvGrpSpPr/>
              <p:nvPr/>
            </p:nvGrpSpPr>
            <p:grpSpPr>
              <a:xfrm rot="19742345">
                <a:off x="5841977" y="3207622"/>
                <a:ext cx="499826" cy="320263"/>
                <a:chOff x="4503627" y="2218458"/>
                <a:chExt cx="499826" cy="320263"/>
              </a:xfrm>
            </p:grpSpPr>
            <p:grpSp>
              <p:nvGrpSpPr>
                <p:cNvPr id="104" name="Group 176"/>
                <p:cNvGrpSpPr/>
                <p:nvPr/>
              </p:nvGrpSpPr>
              <p:grpSpPr>
                <a:xfrm>
                  <a:off x="4503627" y="2301538"/>
                  <a:ext cx="300259" cy="237183"/>
                  <a:chOff x="2962956" y="2115885"/>
                  <a:chExt cx="300259" cy="237183"/>
                </a:xfrm>
              </p:grpSpPr>
              <p:pic>
                <p:nvPicPr>
                  <p:cNvPr id="108" name="Picture 24 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9" name="Picture 24 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5" name="Group 179"/>
                <p:cNvGrpSpPr/>
                <p:nvPr/>
              </p:nvGrpSpPr>
              <p:grpSpPr>
                <a:xfrm>
                  <a:off x="4719823" y="2218458"/>
                  <a:ext cx="283630" cy="253824"/>
                  <a:chOff x="6986427" y="2972145"/>
                  <a:chExt cx="283630" cy="253824"/>
                </a:xfrm>
              </p:grpSpPr>
              <p:pic>
                <p:nvPicPr>
                  <p:cNvPr id="106" name="Picture 24 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7" name="Picture 24 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 name="Group 96"/>
              <p:cNvGrpSpPr/>
              <p:nvPr/>
            </p:nvGrpSpPr>
            <p:grpSpPr>
              <a:xfrm rot="17239213">
                <a:off x="6033171" y="3265811"/>
                <a:ext cx="499826" cy="320263"/>
                <a:chOff x="4503627" y="2218458"/>
                <a:chExt cx="499826" cy="320263"/>
              </a:xfrm>
            </p:grpSpPr>
            <p:grpSp>
              <p:nvGrpSpPr>
                <p:cNvPr id="98" name="Group 176"/>
                <p:cNvGrpSpPr/>
                <p:nvPr/>
              </p:nvGrpSpPr>
              <p:grpSpPr>
                <a:xfrm>
                  <a:off x="4503627" y="2301538"/>
                  <a:ext cx="300259" cy="237183"/>
                  <a:chOff x="2962956" y="2115885"/>
                  <a:chExt cx="300259" cy="237183"/>
                </a:xfrm>
              </p:grpSpPr>
              <p:pic>
                <p:nvPicPr>
                  <p:cNvPr id="102" name="Picture 24 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3" name="Picture 24 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 name="Group 179"/>
                <p:cNvGrpSpPr/>
                <p:nvPr/>
              </p:nvGrpSpPr>
              <p:grpSpPr>
                <a:xfrm>
                  <a:off x="4719823" y="2218458"/>
                  <a:ext cx="283630" cy="253824"/>
                  <a:chOff x="6986427" y="2972145"/>
                  <a:chExt cx="283630" cy="253824"/>
                </a:xfrm>
              </p:grpSpPr>
              <p:pic>
                <p:nvPicPr>
                  <p:cNvPr id="100" name="Picture 24 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1" name="Picture 24 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1" name="Group 110"/>
            <p:cNvGrpSpPr/>
            <p:nvPr/>
          </p:nvGrpSpPr>
          <p:grpSpPr>
            <a:xfrm rot="2171672">
              <a:off x="7240864" y="2945788"/>
              <a:ext cx="657768" cy="378452"/>
              <a:chOff x="4777947" y="3207622"/>
              <a:chExt cx="657768" cy="378452"/>
            </a:xfrm>
          </p:grpSpPr>
          <p:grpSp>
            <p:nvGrpSpPr>
              <p:cNvPr id="127" name="Group 126"/>
              <p:cNvGrpSpPr/>
              <p:nvPr/>
            </p:nvGrpSpPr>
            <p:grpSpPr>
              <a:xfrm>
                <a:off x="4777947" y="3207622"/>
                <a:ext cx="499826" cy="320263"/>
                <a:chOff x="4503627" y="2218458"/>
                <a:chExt cx="499826" cy="320263"/>
              </a:xfrm>
            </p:grpSpPr>
            <p:grpSp>
              <p:nvGrpSpPr>
                <p:cNvPr id="135" name="Group 176"/>
                <p:cNvGrpSpPr/>
                <p:nvPr/>
              </p:nvGrpSpPr>
              <p:grpSpPr>
                <a:xfrm>
                  <a:off x="4503627" y="2301538"/>
                  <a:ext cx="300259" cy="237183"/>
                  <a:chOff x="2962956" y="2115885"/>
                  <a:chExt cx="300259" cy="237183"/>
                </a:xfrm>
              </p:grpSpPr>
              <p:pic>
                <p:nvPicPr>
                  <p:cNvPr id="139" name="Picture 24 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0" name="Picture 24 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6" name="Group 179"/>
                <p:cNvGrpSpPr/>
                <p:nvPr/>
              </p:nvGrpSpPr>
              <p:grpSpPr>
                <a:xfrm>
                  <a:off x="4719823" y="2218458"/>
                  <a:ext cx="283630" cy="253824"/>
                  <a:chOff x="6986427" y="2972145"/>
                  <a:chExt cx="283630" cy="253824"/>
                </a:xfrm>
              </p:grpSpPr>
              <p:pic>
                <p:nvPicPr>
                  <p:cNvPr id="137" name="Picture 24 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8" name="Picture 24 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8" name="Group 127"/>
              <p:cNvGrpSpPr/>
              <p:nvPr/>
            </p:nvGrpSpPr>
            <p:grpSpPr>
              <a:xfrm>
                <a:off x="4935889" y="3265811"/>
                <a:ext cx="499826" cy="320263"/>
                <a:chOff x="4503627" y="2218458"/>
                <a:chExt cx="499826" cy="320263"/>
              </a:xfrm>
            </p:grpSpPr>
            <p:grpSp>
              <p:nvGrpSpPr>
                <p:cNvPr id="129" name="Group 176"/>
                <p:cNvGrpSpPr/>
                <p:nvPr/>
              </p:nvGrpSpPr>
              <p:grpSpPr>
                <a:xfrm>
                  <a:off x="4503627" y="2301538"/>
                  <a:ext cx="300259" cy="237183"/>
                  <a:chOff x="2962956" y="2115885"/>
                  <a:chExt cx="300259" cy="237183"/>
                </a:xfrm>
              </p:grpSpPr>
              <p:pic>
                <p:nvPicPr>
                  <p:cNvPr id="133" name="Picture 24 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p:cNvGrpSpPr/>
                <p:nvPr/>
              </p:nvGrpSpPr>
              <p:grpSpPr>
                <a:xfrm>
                  <a:off x="4719823" y="2218458"/>
                  <a:ext cx="283630" cy="253824"/>
                  <a:chOff x="6986427" y="2972145"/>
                  <a:chExt cx="283630" cy="253824"/>
                </a:xfrm>
              </p:grpSpPr>
              <p:pic>
                <p:nvPicPr>
                  <p:cNvPr id="131" name="Picture 24 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12" name="Group 111"/>
            <p:cNvGrpSpPr/>
            <p:nvPr/>
          </p:nvGrpSpPr>
          <p:grpSpPr>
            <a:xfrm rot="21049340">
              <a:off x="7270080" y="2509410"/>
              <a:ext cx="601238" cy="499826"/>
              <a:chOff x="5841977" y="3176030"/>
              <a:chExt cx="601238" cy="499826"/>
            </a:xfrm>
          </p:grpSpPr>
          <p:grpSp>
            <p:nvGrpSpPr>
              <p:cNvPr id="113" name="Group 112"/>
              <p:cNvGrpSpPr/>
              <p:nvPr/>
            </p:nvGrpSpPr>
            <p:grpSpPr>
              <a:xfrm rot="19742345">
                <a:off x="5841977" y="3207622"/>
                <a:ext cx="499826" cy="320263"/>
                <a:chOff x="4503627" y="2218458"/>
                <a:chExt cx="499826" cy="320263"/>
              </a:xfrm>
            </p:grpSpPr>
            <p:grpSp>
              <p:nvGrpSpPr>
                <p:cNvPr id="121" name="Group 176"/>
                <p:cNvGrpSpPr/>
                <p:nvPr/>
              </p:nvGrpSpPr>
              <p:grpSpPr>
                <a:xfrm>
                  <a:off x="4503627" y="2301538"/>
                  <a:ext cx="300259" cy="237183"/>
                  <a:chOff x="2962956" y="2115885"/>
                  <a:chExt cx="300259" cy="237183"/>
                </a:xfrm>
              </p:grpSpPr>
              <p:pic>
                <p:nvPicPr>
                  <p:cNvPr id="125" name="Picture 24 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6" name="Picture 24 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2" name="Group 179"/>
                <p:cNvGrpSpPr/>
                <p:nvPr/>
              </p:nvGrpSpPr>
              <p:grpSpPr>
                <a:xfrm>
                  <a:off x="4719823" y="2218458"/>
                  <a:ext cx="283630" cy="253824"/>
                  <a:chOff x="6986427" y="2972145"/>
                  <a:chExt cx="283630" cy="253824"/>
                </a:xfrm>
              </p:grpSpPr>
              <p:pic>
                <p:nvPicPr>
                  <p:cNvPr id="123" name="Picture 24 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4" name="Picture 24 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4" name="Group 113"/>
              <p:cNvGrpSpPr/>
              <p:nvPr/>
            </p:nvGrpSpPr>
            <p:grpSpPr>
              <a:xfrm rot="17239213">
                <a:off x="6033171" y="3265811"/>
                <a:ext cx="499826" cy="320263"/>
                <a:chOff x="4503627" y="2218458"/>
                <a:chExt cx="499826" cy="320263"/>
              </a:xfrm>
            </p:grpSpPr>
            <p:grpSp>
              <p:nvGrpSpPr>
                <p:cNvPr id="115" name="Group 176"/>
                <p:cNvGrpSpPr/>
                <p:nvPr/>
              </p:nvGrpSpPr>
              <p:grpSpPr>
                <a:xfrm>
                  <a:off x="4503627" y="2301538"/>
                  <a:ext cx="300259" cy="237183"/>
                  <a:chOff x="2962956" y="2115885"/>
                  <a:chExt cx="300259" cy="237183"/>
                </a:xfrm>
              </p:grpSpPr>
              <p:pic>
                <p:nvPicPr>
                  <p:cNvPr id="119" name="Picture 24 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p:cNvGrpSpPr/>
                <p:nvPr/>
              </p:nvGrpSpPr>
              <p:grpSpPr>
                <a:xfrm>
                  <a:off x="4719823" y="2218458"/>
                  <a:ext cx="283630" cy="253824"/>
                  <a:chOff x="6986427" y="2972145"/>
                  <a:chExt cx="283630" cy="253824"/>
                </a:xfrm>
              </p:grpSpPr>
              <p:pic>
                <p:nvPicPr>
                  <p:cNvPr id="117" name="Picture 24 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4" name="Group 263"/>
          <p:cNvGrpSpPr/>
          <p:nvPr/>
        </p:nvGrpSpPr>
        <p:grpSpPr>
          <a:xfrm>
            <a:off x="5908131" y="2912906"/>
            <a:ext cx="1557892" cy="1293966"/>
            <a:chOff x="6991903" y="2695004"/>
            <a:chExt cx="1557892" cy="1293966"/>
          </a:xfrm>
        </p:grpSpPr>
        <p:grpSp>
          <p:nvGrpSpPr>
            <p:cNvPr id="142" name="Group 141"/>
            <p:cNvGrpSpPr/>
            <p:nvPr/>
          </p:nvGrpSpPr>
          <p:grpSpPr>
            <a:xfrm>
              <a:off x="6991903" y="2695004"/>
              <a:ext cx="657768" cy="378452"/>
              <a:chOff x="4777947" y="3207622"/>
              <a:chExt cx="657768" cy="378452"/>
            </a:xfrm>
          </p:grpSpPr>
          <p:grpSp>
            <p:nvGrpSpPr>
              <p:cNvPr id="143" name="Group 142"/>
              <p:cNvGrpSpPr/>
              <p:nvPr/>
            </p:nvGrpSpPr>
            <p:grpSpPr>
              <a:xfrm>
                <a:off x="4777947" y="3207622"/>
                <a:ext cx="499826" cy="320263"/>
                <a:chOff x="4503627" y="2218458"/>
                <a:chExt cx="499826" cy="320263"/>
              </a:xfrm>
            </p:grpSpPr>
            <p:grpSp>
              <p:nvGrpSpPr>
                <p:cNvPr id="151" name="Group 176"/>
                <p:cNvGrpSpPr/>
                <p:nvPr/>
              </p:nvGrpSpPr>
              <p:grpSpPr>
                <a:xfrm>
                  <a:off x="4503627" y="2301538"/>
                  <a:ext cx="300259" cy="237183"/>
                  <a:chOff x="2962956" y="2115885"/>
                  <a:chExt cx="300259" cy="237183"/>
                </a:xfrm>
              </p:grpSpPr>
              <p:pic>
                <p:nvPicPr>
                  <p:cNvPr id="155" name="Picture 24 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 name="Picture 24 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 name="Group 179"/>
                <p:cNvGrpSpPr/>
                <p:nvPr/>
              </p:nvGrpSpPr>
              <p:grpSpPr>
                <a:xfrm>
                  <a:off x="4719823" y="2218458"/>
                  <a:ext cx="283630" cy="253824"/>
                  <a:chOff x="6986427" y="2972145"/>
                  <a:chExt cx="283630" cy="253824"/>
                </a:xfrm>
              </p:grpSpPr>
              <p:pic>
                <p:nvPicPr>
                  <p:cNvPr id="153" name="Picture 24 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 name="Picture 24 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4" name="Group 143"/>
              <p:cNvGrpSpPr/>
              <p:nvPr/>
            </p:nvGrpSpPr>
            <p:grpSpPr>
              <a:xfrm>
                <a:off x="4935889" y="3265811"/>
                <a:ext cx="499826" cy="320263"/>
                <a:chOff x="4503627" y="2218458"/>
                <a:chExt cx="499826" cy="320263"/>
              </a:xfrm>
            </p:grpSpPr>
            <p:grpSp>
              <p:nvGrpSpPr>
                <p:cNvPr id="145" name="Group 176"/>
                <p:cNvGrpSpPr/>
                <p:nvPr/>
              </p:nvGrpSpPr>
              <p:grpSpPr>
                <a:xfrm>
                  <a:off x="4503627" y="2301538"/>
                  <a:ext cx="300259" cy="237183"/>
                  <a:chOff x="2962956" y="2115885"/>
                  <a:chExt cx="300259" cy="237183"/>
                </a:xfrm>
              </p:grpSpPr>
              <p:pic>
                <p:nvPicPr>
                  <p:cNvPr id="149" name="Picture 24 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0" name="Picture 24 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6" name="Group 179"/>
                <p:cNvGrpSpPr/>
                <p:nvPr/>
              </p:nvGrpSpPr>
              <p:grpSpPr>
                <a:xfrm>
                  <a:off x="4719823" y="2218458"/>
                  <a:ext cx="283630" cy="253824"/>
                  <a:chOff x="6986427" y="2972145"/>
                  <a:chExt cx="283630" cy="253824"/>
                </a:xfrm>
              </p:grpSpPr>
              <p:pic>
                <p:nvPicPr>
                  <p:cNvPr id="147" name="Picture 24 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8" name="Picture 24 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 name="Group 156"/>
            <p:cNvGrpSpPr/>
            <p:nvPr/>
          </p:nvGrpSpPr>
          <p:grpSpPr>
            <a:xfrm>
              <a:off x="7000217" y="2970983"/>
              <a:ext cx="601238" cy="499826"/>
              <a:chOff x="5841977" y="3176030"/>
              <a:chExt cx="601238" cy="499826"/>
            </a:xfrm>
          </p:grpSpPr>
          <p:grpSp>
            <p:nvGrpSpPr>
              <p:cNvPr id="158" name="Group 157"/>
              <p:cNvGrpSpPr/>
              <p:nvPr/>
            </p:nvGrpSpPr>
            <p:grpSpPr>
              <a:xfrm rot="19742345">
                <a:off x="5841977" y="3207622"/>
                <a:ext cx="499826" cy="320263"/>
                <a:chOff x="4503627" y="2218458"/>
                <a:chExt cx="499826" cy="320263"/>
              </a:xfrm>
            </p:grpSpPr>
            <p:grpSp>
              <p:nvGrpSpPr>
                <p:cNvPr id="166" name="Group 176"/>
                <p:cNvGrpSpPr/>
                <p:nvPr/>
              </p:nvGrpSpPr>
              <p:grpSpPr>
                <a:xfrm>
                  <a:off x="4503627" y="2301538"/>
                  <a:ext cx="300259" cy="237183"/>
                  <a:chOff x="2962956" y="2115885"/>
                  <a:chExt cx="300259" cy="237183"/>
                </a:xfrm>
              </p:grpSpPr>
              <p:pic>
                <p:nvPicPr>
                  <p:cNvPr id="170" name="Picture 24 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 name="Picture 24 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 name="Group 179"/>
                <p:cNvGrpSpPr/>
                <p:nvPr/>
              </p:nvGrpSpPr>
              <p:grpSpPr>
                <a:xfrm>
                  <a:off x="4719823" y="2218458"/>
                  <a:ext cx="283630" cy="253824"/>
                  <a:chOff x="6986427" y="2972145"/>
                  <a:chExt cx="283630" cy="253824"/>
                </a:xfrm>
              </p:grpSpPr>
              <p:pic>
                <p:nvPicPr>
                  <p:cNvPr id="168" name="Picture 24 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 name="Picture 24 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9" name="Group 158"/>
              <p:cNvGrpSpPr/>
              <p:nvPr/>
            </p:nvGrpSpPr>
            <p:grpSpPr>
              <a:xfrm rot="17239213">
                <a:off x="6033171" y="3265811"/>
                <a:ext cx="499826" cy="320263"/>
                <a:chOff x="4503627" y="2218458"/>
                <a:chExt cx="499826" cy="320263"/>
              </a:xfrm>
            </p:grpSpPr>
            <p:grpSp>
              <p:nvGrpSpPr>
                <p:cNvPr id="160" name="Group 176"/>
                <p:cNvGrpSpPr/>
                <p:nvPr/>
              </p:nvGrpSpPr>
              <p:grpSpPr>
                <a:xfrm>
                  <a:off x="4503627" y="2301538"/>
                  <a:ext cx="300259" cy="237183"/>
                  <a:chOff x="2962956" y="2115885"/>
                  <a:chExt cx="300259" cy="237183"/>
                </a:xfrm>
              </p:grpSpPr>
              <p:pic>
                <p:nvPicPr>
                  <p:cNvPr id="164" name="Picture 24 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p:cNvGrpSpPr/>
                <p:nvPr/>
              </p:nvGrpSpPr>
              <p:grpSpPr>
                <a:xfrm>
                  <a:off x="4719823" y="2218458"/>
                  <a:ext cx="283630" cy="253824"/>
                  <a:chOff x="6986427" y="2972145"/>
                  <a:chExt cx="283630" cy="253824"/>
                </a:xfrm>
              </p:grpSpPr>
              <p:pic>
                <p:nvPicPr>
                  <p:cNvPr id="162" name="Picture 24 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2" name="Group 171"/>
            <p:cNvGrpSpPr/>
            <p:nvPr/>
          </p:nvGrpSpPr>
          <p:grpSpPr>
            <a:xfrm>
              <a:off x="7469330" y="2714400"/>
              <a:ext cx="1055948" cy="610380"/>
              <a:chOff x="6261214" y="3135578"/>
              <a:chExt cx="1055948" cy="610380"/>
            </a:xfrm>
          </p:grpSpPr>
          <p:grpSp>
            <p:nvGrpSpPr>
              <p:cNvPr id="173" name="Group 172"/>
              <p:cNvGrpSpPr/>
              <p:nvPr/>
            </p:nvGrpSpPr>
            <p:grpSpPr>
              <a:xfrm>
                <a:off x="6659394" y="3135578"/>
                <a:ext cx="657768" cy="378452"/>
                <a:chOff x="4777947" y="3207622"/>
                <a:chExt cx="657768" cy="378452"/>
              </a:xfrm>
            </p:grpSpPr>
            <p:grpSp>
              <p:nvGrpSpPr>
                <p:cNvPr id="189" name="Group 188"/>
                <p:cNvGrpSpPr/>
                <p:nvPr/>
              </p:nvGrpSpPr>
              <p:grpSpPr>
                <a:xfrm>
                  <a:off x="4777947" y="3207622"/>
                  <a:ext cx="499826" cy="320263"/>
                  <a:chOff x="4503627" y="2218458"/>
                  <a:chExt cx="499826" cy="320263"/>
                </a:xfrm>
              </p:grpSpPr>
              <p:grpSp>
                <p:nvGrpSpPr>
                  <p:cNvPr id="197" name="Group 176"/>
                  <p:cNvGrpSpPr/>
                  <p:nvPr/>
                </p:nvGrpSpPr>
                <p:grpSpPr>
                  <a:xfrm>
                    <a:off x="4503627" y="2301538"/>
                    <a:ext cx="300259" cy="237183"/>
                    <a:chOff x="2962956" y="2115885"/>
                    <a:chExt cx="300259" cy="237183"/>
                  </a:xfrm>
                </p:grpSpPr>
                <p:pic>
                  <p:nvPicPr>
                    <p:cNvPr id="201" name="Picture 24 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2" name="Picture 24 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 name="Group 179"/>
                  <p:cNvGrpSpPr/>
                  <p:nvPr/>
                </p:nvGrpSpPr>
                <p:grpSpPr>
                  <a:xfrm>
                    <a:off x="4719823" y="2218458"/>
                    <a:ext cx="283630" cy="253824"/>
                    <a:chOff x="6986427" y="2972145"/>
                    <a:chExt cx="283630" cy="253824"/>
                  </a:xfrm>
                </p:grpSpPr>
                <p:pic>
                  <p:nvPicPr>
                    <p:cNvPr id="199" name="Picture 24 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0" name="Picture 24 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 name="Group 189"/>
                <p:cNvGrpSpPr/>
                <p:nvPr/>
              </p:nvGrpSpPr>
              <p:grpSpPr>
                <a:xfrm>
                  <a:off x="4935889" y="3265811"/>
                  <a:ext cx="499826" cy="320263"/>
                  <a:chOff x="4503627" y="2218458"/>
                  <a:chExt cx="499826" cy="320263"/>
                </a:xfrm>
              </p:grpSpPr>
              <p:grpSp>
                <p:nvGrpSpPr>
                  <p:cNvPr id="191" name="Group 176"/>
                  <p:cNvGrpSpPr/>
                  <p:nvPr/>
                </p:nvGrpSpPr>
                <p:grpSpPr>
                  <a:xfrm>
                    <a:off x="4503627" y="2301538"/>
                    <a:ext cx="300259" cy="237183"/>
                    <a:chOff x="2962956" y="2115885"/>
                    <a:chExt cx="300259" cy="237183"/>
                  </a:xfrm>
                </p:grpSpPr>
                <p:pic>
                  <p:nvPicPr>
                    <p:cNvPr id="195" name="Picture 24 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p:cNvGrpSpPr/>
                  <p:nvPr/>
                </p:nvGrpSpPr>
                <p:grpSpPr>
                  <a:xfrm>
                    <a:off x="4719823" y="2218458"/>
                    <a:ext cx="283630" cy="253824"/>
                    <a:chOff x="6986427" y="2972145"/>
                    <a:chExt cx="283630" cy="253824"/>
                  </a:xfrm>
                </p:grpSpPr>
                <p:pic>
                  <p:nvPicPr>
                    <p:cNvPr id="193" name="Picture 24 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 name="Group 173"/>
              <p:cNvGrpSpPr/>
              <p:nvPr/>
            </p:nvGrpSpPr>
            <p:grpSpPr>
              <a:xfrm rot="18877668">
                <a:off x="6210508" y="3195426"/>
                <a:ext cx="601238" cy="499826"/>
                <a:chOff x="5841977" y="3176030"/>
                <a:chExt cx="601238" cy="499826"/>
              </a:xfrm>
            </p:grpSpPr>
            <p:grpSp>
              <p:nvGrpSpPr>
                <p:cNvPr id="175" name="Group 174"/>
                <p:cNvGrpSpPr/>
                <p:nvPr/>
              </p:nvGrpSpPr>
              <p:grpSpPr>
                <a:xfrm rot="19742345">
                  <a:off x="5841977" y="3207622"/>
                  <a:ext cx="499826" cy="320263"/>
                  <a:chOff x="4503627" y="2218458"/>
                  <a:chExt cx="499826" cy="320263"/>
                </a:xfrm>
              </p:grpSpPr>
              <p:grpSp>
                <p:nvGrpSpPr>
                  <p:cNvPr id="183" name="Group 176"/>
                  <p:cNvGrpSpPr/>
                  <p:nvPr/>
                </p:nvGrpSpPr>
                <p:grpSpPr>
                  <a:xfrm>
                    <a:off x="4503627" y="2301538"/>
                    <a:ext cx="300259" cy="237183"/>
                    <a:chOff x="2962956" y="2115885"/>
                    <a:chExt cx="300259" cy="237183"/>
                  </a:xfrm>
                </p:grpSpPr>
                <p:pic>
                  <p:nvPicPr>
                    <p:cNvPr id="187" name="Picture 24 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 name="Picture 24 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p:cNvGrpSpPr/>
                  <p:nvPr/>
                </p:nvGrpSpPr>
                <p:grpSpPr>
                  <a:xfrm>
                    <a:off x="4719823" y="2218458"/>
                    <a:ext cx="283630" cy="253824"/>
                    <a:chOff x="6986427" y="2972145"/>
                    <a:chExt cx="283630" cy="253824"/>
                  </a:xfrm>
                </p:grpSpPr>
                <p:pic>
                  <p:nvPicPr>
                    <p:cNvPr id="185" name="Picture 24 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 name="Picture 24 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6" name="Group 175"/>
                <p:cNvGrpSpPr/>
                <p:nvPr/>
              </p:nvGrpSpPr>
              <p:grpSpPr>
                <a:xfrm rot="17239213">
                  <a:off x="6033171" y="3265811"/>
                  <a:ext cx="499826" cy="320263"/>
                  <a:chOff x="4503627" y="2218458"/>
                  <a:chExt cx="499826" cy="320263"/>
                </a:xfrm>
              </p:grpSpPr>
              <p:grpSp>
                <p:nvGrpSpPr>
                  <p:cNvPr id="177" name="Group 176"/>
                  <p:cNvGrpSpPr/>
                  <p:nvPr/>
                </p:nvGrpSpPr>
                <p:grpSpPr>
                  <a:xfrm>
                    <a:off x="4503627" y="2301538"/>
                    <a:ext cx="300259" cy="237183"/>
                    <a:chOff x="2962956" y="2115885"/>
                    <a:chExt cx="300259" cy="237183"/>
                  </a:xfrm>
                </p:grpSpPr>
                <p:pic>
                  <p:nvPicPr>
                    <p:cNvPr id="181" name="Picture 24 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 name="Picture 24 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 name="Group 179"/>
                  <p:cNvGrpSpPr/>
                  <p:nvPr/>
                </p:nvGrpSpPr>
                <p:grpSpPr>
                  <a:xfrm>
                    <a:off x="4719823" y="2218458"/>
                    <a:ext cx="283630" cy="253824"/>
                    <a:chOff x="6986427" y="2972145"/>
                    <a:chExt cx="283630" cy="253824"/>
                  </a:xfrm>
                </p:grpSpPr>
                <p:pic>
                  <p:nvPicPr>
                    <p:cNvPr id="179" name="Picture 24 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 name="Picture 24 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03" name="Group 202"/>
            <p:cNvGrpSpPr/>
            <p:nvPr/>
          </p:nvGrpSpPr>
          <p:grpSpPr>
            <a:xfrm>
              <a:off x="7443561" y="3019258"/>
              <a:ext cx="1106234" cy="969712"/>
              <a:chOff x="6792398" y="2509410"/>
              <a:chExt cx="1106234" cy="969712"/>
            </a:xfrm>
          </p:grpSpPr>
          <p:grpSp>
            <p:nvGrpSpPr>
              <p:cNvPr id="204" name="Group 203"/>
              <p:cNvGrpSpPr/>
              <p:nvPr/>
            </p:nvGrpSpPr>
            <p:grpSpPr>
              <a:xfrm>
                <a:off x="6792398" y="2703317"/>
                <a:ext cx="657768" cy="378452"/>
                <a:chOff x="4777947" y="3207622"/>
                <a:chExt cx="657768" cy="378452"/>
              </a:xfrm>
            </p:grpSpPr>
            <p:grpSp>
              <p:nvGrpSpPr>
                <p:cNvPr id="250" name="Group 249"/>
                <p:cNvGrpSpPr/>
                <p:nvPr/>
              </p:nvGrpSpPr>
              <p:grpSpPr>
                <a:xfrm>
                  <a:off x="4777947" y="3207622"/>
                  <a:ext cx="499826" cy="320263"/>
                  <a:chOff x="4503627" y="2218458"/>
                  <a:chExt cx="499826" cy="320263"/>
                </a:xfrm>
              </p:grpSpPr>
              <p:grpSp>
                <p:nvGrpSpPr>
                  <p:cNvPr id="258" name="Group 176"/>
                  <p:cNvGrpSpPr/>
                  <p:nvPr/>
                </p:nvGrpSpPr>
                <p:grpSpPr>
                  <a:xfrm>
                    <a:off x="4503627" y="2301538"/>
                    <a:ext cx="300259" cy="237183"/>
                    <a:chOff x="2962956" y="2115885"/>
                    <a:chExt cx="300259" cy="237183"/>
                  </a:xfrm>
                </p:grpSpPr>
                <p:pic>
                  <p:nvPicPr>
                    <p:cNvPr id="262" name="Picture 24 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3" name="Picture 24 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9" name="Group 179"/>
                  <p:cNvGrpSpPr/>
                  <p:nvPr/>
                </p:nvGrpSpPr>
                <p:grpSpPr>
                  <a:xfrm>
                    <a:off x="4719823" y="2218458"/>
                    <a:ext cx="283630" cy="253824"/>
                    <a:chOff x="6986427" y="2972145"/>
                    <a:chExt cx="283630" cy="253824"/>
                  </a:xfrm>
                </p:grpSpPr>
                <p:pic>
                  <p:nvPicPr>
                    <p:cNvPr id="260" name="Picture 24 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1" name="Picture 24 1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1" name="Group 250"/>
                <p:cNvGrpSpPr/>
                <p:nvPr/>
              </p:nvGrpSpPr>
              <p:grpSpPr>
                <a:xfrm>
                  <a:off x="4935889" y="3265811"/>
                  <a:ext cx="499826" cy="320263"/>
                  <a:chOff x="4503627" y="2218458"/>
                  <a:chExt cx="499826" cy="320263"/>
                </a:xfrm>
              </p:grpSpPr>
              <p:grpSp>
                <p:nvGrpSpPr>
                  <p:cNvPr id="252" name="Group 176"/>
                  <p:cNvGrpSpPr/>
                  <p:nvPr/>
                </p:nvGrpSpPr>
                <p:grpSpPr>
                  <a:xfrm>
                    <a:off x="4503627" y="2301538"/>
                    <a:ext cx="300259" cy="237183"/>
                    <a:chOff x="2962956" y="2115885"/>
                    <a:chExt cx="300259" cy="237183"/>
                  </a:xfrm>
                </p:grpSpPr>
                <p:pic>
                  <p:nvPicPr>
                    <p:cNvPr id="256" name="Picture 24 1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7" name="Picture 24 1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3" name="Group 179"/>
                  <p:cNvGrpSpPr/>
                  <p:nvPr/>
                </p:nvGrpSpPr>
                <p:grpSpPr>
                  <a:xfrm>
                    <a:off x="4719823" y="2218458"/>
                    <a:ext cx="283630" cy="253824"/>
                    <a:chOff x="6986427" y="2972145"/>
                    <a:chExt cx="283630" cy="253824"/>
                  </a:xfrm>
                </p:grpSpPr>
                <p:pic>
                  <p:nvPicPr>
                    <p:cNvPr id="254" name="Picture 24 1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5" name="Picture 24 1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5" name="Group 204"/>
              <p:cNvGrpSpPr/>
              <p:nvPr/>
            </p:nvGrpSpPr>
            <p:grpSpPr>
              <a:xfrm rot="19661454">
                <a:off x="6800712" y="2979296"/>
                <a:ext cx="601238" cy="499826"/>
                <a:chOff x="5841977" y="3176030"/>
                <a:chExt cx="601238" cy="499826"/>
              </a:xfrm>
            </p:grpSpPr>
            <p:grpSp>
              <p:nvGrpSpPr>
                <p:cNvPr id="236" name="Group 235"/>
                <p:cNvGrpSpPr/>
                <p:nvPr/>
              </p:nvGrpSpPr>
              <p:grpSpPr>
                <a:xfrm rot="19742345">
                  <a:off x="5841977" y="3207622"/>
                  <a:ext cx="499826" cy="320263"/>
                  <a:chOff x="4503627" y="2218458"/>
                  <a:chExt cx="499826" cy="320263"/>
                </a:xfrm>
              </p:grpSpPr>
              <p:grpSp>
                <p:nvGrpSpPr>
                  <p:cNvPr id="244" name="Group 176"/>
                  <p:cNvGrpSpPr/>
                  <p:nvPr/>
                </p:nvGrpSpPr>
                <p:grpSpPr>
                  <a:xfrm>
                    <a:off x="4503627" y="2301538"/>
                    <a:ext cx="300259" cy="237183"/>
                    <a:chOff x="2962956" y="2115885"/>
                    <a:chExt cx="300259" cy="237183"/>
                  </a:xfrm>
                </p:grpSpPr>
                <p:pic>
                  <p:nvPicPr>
                    <p:cNvPr id="248" name="Picture 24 1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9" name="Picture 24 1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5" name="Group 179"/>
                  <p:cNvGrpSpPr/>
                  <p:nvPr/>
                </p:nvGrpSpPr>
                <p:grpSpPr>
                  <a:xfrm>
                    <a:off x="4719823" y="2218458"/>
                    <a:ext cx="283630" cy="253824"/>
                    <a:chOff x="6986427" y="2972145"/>
                    <a:chExt cx="283630" cy="253824"/>
                  </a:xfrm>
                </p:grpSpPr>
                <p:pic>
                  <p:nvPicPr>
                    <p:cNvPr id="246" name="Picture 24 1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7" name="Picture 24 1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37" name="Group 236"/>
                <p:cNvGrpSpPr/>
                <p:nvPr/>
              </p:nvGrpSpPr>
              <p:grpSpPr>
                <a:xfrm rot="17239213">
                  <a:off x="6033171" y="3265811"/>
                  <a:ext cx="499826" cy="320263"/>
                  <a:chOff x="4503627" y="2218458"/>
                  <a:chExt cx="499826" cy="320263"/>
                </a:xfrm>
              </p:grpSpPr>
              <p:grpSp>
                <p:nvGrpSpPr>
                  <p:cNvPr id="238" name="Group 176"/>
                  <p:cNvGrpSpPr/>
                  <p:nvPr/>
                </p:nvGrpSpPr>
                <p:grpSpPr>
                  <a:xfrm>
                    <a:off x="4503627" y="2301538"/>
                    <a:ext cx="300259" cy="237183"/>
                    <a:chOff x="2962956" y="2115885"/>
                    <a:chExt cx="300259" cy="237183"/>
                  </a:xfrm>
                </p:grpSpPr>
                <p:pic>
                  <p:nvPicPr>
                    <p:cNvPr id="242" name="Picture 24 1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3" name="Picture 24 1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9" name="Group 179"/>
                  <p:cNvGrpSpPr/>
                  <p:nvPr/>
                </p:nvGrpSpPr>
                <p:grpSpPr>
                  <a:xfrm>
                    <a:off x="4719823" y="2218458"/>
                    <a:ext cx="283630" cy="253824"/>
                    <a:chOff x="6986427" y="2972145"/>
                    <a:chExt cx="283630" cy="253824"/>
                  </a:xfrm>
                </p:grpSpPr>
                <p:pic>
                  <p:nvPicPr>
                    <p:cNvPr id="240" name="Picture 24 1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1" name="Picture 24 1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6" name="Group 205"/>
              <p:cNvGrpSpPr/>
              <p:nvPr/>
            </p:nvGrpSpPr>
            <p:grpSpPr>
              <a:xfrm rot="2171672">
                <a:off x="7240864" y="2945788"/>
                <a:ext cx="657768" cy="378452"/>
                <a:chOff x="4777947" y="3207622"/>
                <a:chExt cx="657768" cy="378452"/>
              </a:xfrm>
            </p:grpSpPr>
            <p:grpSp>
              <p:nvGrpSpPr>
                <p:cNvPr id="222" name="Group 221"/>
                <p:cNvGrpSpPr/>
                <p:nvPr/>
              </p:nvGrpSpPr>
              <p:grpSpPr>
                <a:xfrm>
                  <a:off x="4777947" y="3207622"/>
                  <a:ext cx="499826" cy="320263"/>
                  <a:chOff x="4503627" y="2218458"/>
                  <a:chExt cx="499826" cy="320263"/>
                </a:xfrm>
              </p:grpSpPr>
              <p:grpSp>
                <p:nvGrpSpPr>
                  <p:cNvPr id="230" name="Group 176"/>
                  <p:cNvGrpSpPr/>
                  <p:nvPr/>
                </p:nvGrpSpPr>
                <p:grpSpPr>
                  <a:xfrm>
                    <a:off x="4503627" y="2301538"/>
                    <a:ext cx="300259" cy="237183"/>
                    <a:chOff x="2962956" y="2115885"/>
                    <a:chExt cx="300259" cy="237183"/>
                  </a:xfrm>
                </p:grpSpPr>
                <p:pic>
                  <p:nvPicPr>
                    <p:cNvPr id="234" name="Picture 24 1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5" name="Picture 24 1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1" name="Group 179"/>
                  <p:cNvGrpSpPr/>
                  <p:nvPr/>
                </p:nvGrpSpPr>
                <p:grpSpPr>
                  <a:xfrm>
                    <a:off x="4719823" y="2218458"/>
                    <a:ext cx="283630" cy="253824"/>
                    <a:chOff x="6986427" y="2972145"/>
                    <a:chExt cx="283630" cy="253824"/>
                  </a:xfrm>
                </p:grpSpPr>
                <p:pic>
                  <p:nvPicPr>
                    <p:cNvPr id="232" name="Picture 24 1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3" name="Picture 24 1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3" name="Group 222"/>
                <p:cNvGrpSpPr/>
                <p:nvPr/>
              </p:nvGrpSpPr>
              <p:grpSpPr>
                <a:xfrm>
                  <a:off x="4935889" y="3265811"/>
                  <a:ext cx="499826" cy="320263"/>
                  <a:chOff x="4503627" y="2218458"/>
                  <a:chExt cx="499826" cy="320263"/>
                </a:xfrm>
              </p:grpSpPr>
              <p:grpSp>
                <p:nvGrpSpPr>
                  <p:cNvPr id="224" name="Group 176"/>
                  <p:cNvGrpSpPr/>
                  <p:nvPr/>
                </p:nvGrpSpPr>
                <p:grpSpPr>
                  <a:xfrm>
                    <a:off x="4503627" y="2301538"/>
                    <a:ext cx="300259" cy="237183"/>
                    <a:chOff x="2962956" y="2115885"/>
                    <a:chExt cx="300259" cy="237183"/>
                  </a:xfrm>
                </p:grpSpPr>
                <p:pic>
                  <p:nvPicPr>
                    <p:cNvPr id="228" name="Picture 24 1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9" name="Picture 24 1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5" name="Group 179"/>
                  <p:cNvGrpSpPr/>
                  <p:nvPr/>
                </p:nvGrpSpPr>
                <p:grpSpPr>
                  <a:xfrm>
                    <a:off x="4719823" y="2218458"/>
                    <a:ext cx="283630" cy="253824"/>
                    <a:chOff x="6986427" y="2972145"/>
                    <a:chExt cx="283630" cy="253824"/>
                  </a:xfrm>
                </p:grpSpPr>
                <p:pic>
                  <p:nvPicPr>
                    <p:cNvPr id="226" name="Picture 24 1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7" name="Picture 24 1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7" name="Group 206"/>
              <p:cNvGrpSpPr/>
              <p:nvPr/>
            </p:nvGrpSpPr>
            <p:grpSpPr>
              <a:xfrm rot="21049340">
                <a:off x="7270080" y="2509410"/>
                <a:ext cx="601238" cy="499826"/>
                <a:chOff x="5841977" y="3176030"/>
                <a:chExt cx="601238" cy="499826"/>
              </a:xfrm>
            </p:grpSpPr>
            <p:grpSp>
              <p:nvGrpSpPr>
                <p:cNvPr id="208" name="Group 207"/>
                <p:cNvGrpSpPr/>
                <p:nvPr/>
              </p:nvGrpSpPr>
              <p:grpSpPr>
                <a:xfrm rot="19742345">
                  <a:off x="5841977" y="3207622"/>
                  <a:ext cx="499826" cy="320263"/>
                  <a:chOff x="4503627" y="2218458"/>
                  <a:chExt cx="499826" cy="320263"/>
                </a:xfrm>
              </p:grpSpPr>
              <p:grpSp>
                <p:nvGrpSpPr>
                  <p:cNvPr id="216" name="Group 176"/>
                  <p:cNvGrpSpPr/>
                  <p:nvPr/>
                </p:nvGrpSpPr>
                <p:grpSpPr>
                  <a:xfrm>
                    <a:off x="4503627" y="2301538"/>
                    <a:ext cx="300259" cy="237183"/>
                    <a:chOff x="2962956" y="2115885"/>
                    <a:chExt cx="300259" cy="237183"/>
                  </a:xfrm>
                </p:grpSpPr>
                <p:pic>
                  <p:nvPicPr>
                    <p:cNvPr id="220" name="Picture 24 1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1" name="Picture 24 1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7" name="Group 179"/>
                  <p:cNvGrpSpPr/>
                  <p:nvPr/>
                </p:nvGrpSpPr>
                <p:grpSpPr>
                  <a:xfrm>
                    <a:off x="4719823" y="2218458"/>
                    <a:ext cx="283630" cy="253824"/>
                    <a:chOff x="6986427" y="2972145"/>
                    <a:chExt cx="283630" cy="253824"/>
                  </a:xfrm>
                </p:grpSpPr>
                <p:pic>
                  <p:nvPicPr>
                    <p:cNvPr id="218" name="Picture 24 1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9" name="Picture 24 1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9" name="Group 208"/>
                <p:cNvGrpSpPr/>
                <p:nvPr/>
              </p:nvGrpSpPr>
              <p:grpSpPr>
                <a:xfrm rot="17239213">
                  <a:off x="6033171" y="3265811"/>
                  <a:ext cx="499826" cy="320263"/>
                  <a:chOff x="4503627" y="2218458"/>
                  <a:chExt cx="499826" cy="320263"/>
                </a:xfrm>
              </p:grpSpPr>
              <p:grpSp>
                <p:nvGrpSpPr>
                  <p:cNvPr id="210" name="Group 176"/>
                  <p:cNvGrpSpPr/>
                  <p:nvPr/>
                </p:nvGrpSpPr>
                <p:grpSpPr>
                  <a:xfrm>
                    <a:off x="4503627" y="2301538"/>
                    <a:ext cx="300259" cy="237183"/>
                    <a:chOff x="2962956" y="2115885"/>
                    <a:chExt cx="300259" cy="237183"/>
                  </a:xfrm>
                </p:grpSpPr>
                <p:pic>
                  <p:nvPicPr>
                    <p:cNvPr id="214" name="Picture 24 1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5" name="Picture 24 1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1" name="Group 179"/>
                  <p:cNvGrpSpPr/>
                  <p:nvPr/>
                </p:nvGrpSpPr>
                <p:grpSpPr>
                  <a:xfrm>
                    <a:off x="4719823" y="2218458"/>
                    <a:ext cx="283630" cy="253824"/>
                    <a:chOff x="6986427" y="2972145"/>
                    <a:chExt cx="283630" cy="253824"/>
                  </a:xfrm>
                </p:grpSpPr>
                <p:pic>
                  <p:nvPicPr>
                    <p:cNvPr id="212" name="Picture 24 1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3" name="Picture 24 1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nvGrpSpPr>
          <p:cNvPr id="510" name="Group 509"/>
          <p:cNvGrpSpPr/>
          <p:nvPr/>
        </p:nvGrpSpPr>
        <p:grpSpPr>
          <a:xfrm rot="8694084">
            <a:off x="6789280" y="2703112"/>
            <a:ext cx="2516626" cy="1922962"/>
            <a:chOff x="4930347" y="2731026"/>
            <a:chExt cx="2516626" cy="1922962"/>
          </a:xfrm>
        </p:grpSpPr>
        <p:grpSp>
          <p:nvGrpSpPr>
            <p:cNvPr id="265" name="Group 264"/>
            <p:cNvGrpSpPr/>
            <p:nvPr/>
          </p:nvGrpSpPr>
          <p:grpSpPr>
            <a:xfrm>
              <a:off x="4930347" y="3360022"/>
              <a:ext cx="657768" cy="378452"/>
              <a:chOff x="4777947" y="3207622"/>
              <a:chExt cx="657768" cy="378452"/>
            </a:xfrm>
          </p:grpSpPr>
          <p:grpSp>
            <p:nvGrpSpPr>
              <p:cNvPr id="266" name="Group 265"/>
              <p:cNvGrpSpPr/>
              <p:nvPr/>
            </p:nvGrpSpPr>
            <p:grpSpPr>
              <a:xfrm>
                <a:off x="4777947" y="3207622"/>
                <a:ext cx="499826" cy="320263"/>
                <a:chOff x="4503627" y="2218458"/>
                <a:chExt cx="499826" cy="320263"/>
              </a:xfrm>
            </p:grpSpPr>
            <p:grpSp>
              <p:nvGrpSpPr>
                <p:cNvPr id="274" name="Group 176"/>
                <p:cNvGrpSpPr/>
                <p:nvPr/>
              </p:nvGrpSpPr>
              <p:grpSpPr>
                <a:xfrm>
                  <a:off x="4503627" y="2301538"/>
                  <a:ext cx="300259" cy="237183"/>
                  <a:chOff x="2962956" y="2115885"/>
                  <a:chExt cx="300259" cy="237183"/>
                </a:xfrm>
              </p:grpSpPr>
              <p:pic>
                <p:nvPicPr>
                  <p:cNvPr id="278" name="Picture 24 1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9" name="Picture 24 1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5" name="Group 179"/>
                <p:cNvGrpSpPr/>
                <p:nvPr/>
              </p:nvGrpSpPr>
              <p:grpSpPr>
                <a:xfrm>
                  <a:off x="4719823" y="2218458"/>
                  <a:ext cx="283630" cy="253824"/>
                  <a:chOff x="6986427" y="2972145"/>
                  <a:chExt cx="283630" cy="253824"/>
                </a:xfrm>
              </p:grpSpPr>
              <p:pic>
                <p:nvPicPr>
                  <p:cNvPr id="276" name="Picture 24 1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7" name="Picture 24 1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7" name="Group 266"/>
              <p:cNvGrpSpPr/>
              <p:nvPr/>
            </p:nvGrpSpPr>
            <p:grpSpPr>
              <a:xfrm>
                <a:off x="4935889" y="3265811"/>
                <a:ext cx="499826" cy="320263"/>
                <a:chOff x="4503627" y="2218458"/>
                <a:chExt cx="499826" cy="320263"/>
              </a:xfrm>
            </p:grpSpPr>
            <p:grpSp>
              <p:nvGrpSpPr>
                <p:cNvPr id="268" name="Group 176"/>
                <p:cNvGrpSpPr/>
                <p:nvPr/>
              </p:nvGrpSpPr>
              <p:grpSpPr>
                <a:xfrm>
                  <a:off x="4503627" y="2301538"/>
                  <a:ext cx="300259" cy="237183"/>
                  <a:chOff x="2962956" y="2115885"/>
                  <a:chExt cx="300259" cy="237183"/>
                </a:xfrm>
              </p:grpSpPr>
              <p:pic>
                <p:nvPicPr>
                  <p:cNvPr id="272" name="Picture 24 1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3" name="Picture 24 1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9" name="Group 179"/>
                <p:cNvGrpSpPr/>
                <p:nvPr/>
              </p:nvGrpSpPr>
              <p:grpSpPr>
                <a:xfrm>
                  <a:off x="4719823" y="2218458"/>
                  <a:ext cx="283630" cy="253824"/>
                  <a:chOff x="6986427" y="2972145"/>
                  <a:chExt cx="283630" cy="253824"/>
                </a:xfrm>
              </p:grpSpPr>
              <p:pic>
                <p:nvPicPr>
                  <p:cNvPr id="270" name="Picture 24 1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1" name="Picture 24 1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0" name="Group 279"/>
            <p:cNvGrpSpPr/>
            <p:nvPr/>
          </p:nvGrpSpPr>
          <p:grpSpPr>
            <a:xfrm>
              <a:off x="4938661" y="3636001"/>
              <a:ext cx="601238" cy="499826"/>
              <a:chOff x="5841977" y="3176030"/>
              <a:chExt cx="601238" cy="499826"/>
            </a:xfrm>
          </p:grpSpPr>
          <p:grpSp>
            <p:nvGrpSpPr>
              <p:cNvPr id="281" name="Group 280"/>
              <p:cNvGrpSpPr/>
              <p:nvPr/>
            </p:nvGrpSpPr>
            <p:grpSpPr>
              <a:xfrm rot="19742345">
                <a:off x="5841977" y="3207622"/>
                <a:ext cx="499826" cy="320263"/>
                <a:chOff x="4503627" y="2218458"/>
                <a:chExt cx="499826" cy="320263"/>
              </a:xfrm>
            </p:grpSpPr>
            <p:grpSp>
              <p:nvGrpSpPr>
                <p:cNvPr id="289" name="Group 176"/>
                <p:cNvGrpSpPr/>
                <p:nvPr/>
              </p:nvGrpSpPr>
              <p:grpSpPr>
                <a:xfrm>
                  <a:off x="4503627" y="2301538"/>
                  <a:ext cx="300259" cy="237183"/>
                  <a:chOff x="2962956" y="2115885"/>
                  <a:chExt cx="300259" cy="237183"/>
                </a:xfrm>
              </p:grpSpPr>
              <p:pic>
                <p:nvPicPr>
                  <p:cNvPr id="293" name="Picture 24 1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4" name="Picture 24 1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0" name="Group 179"/>
                <p:cNvGrpSpPr/>
                <p:nvPr/>
              </p:nvGrpSpPr>
              <p:grpSpPr>
                <a:xfrm>
                  <a:off x="4719823" y="2218458"/>
                  <a:ext cx="283630" cy="253824"/>
                  <a:chOff x="6986427" y="2972145"/>
                  <a:chExt cx="283630" cy="253824"/>
                </a:xfrm>
              </p:grpSpPr>
              <p:pic>
                <p:nvPicPr>
                  <p:cNvPr id="291" name="Picture 24 1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2" name="Picture 24 1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2" name="Group 281"/>
              <p:cNvGrpSpPr/>
              <p:nvPr/>
            </p:nvGrpSpPr>
            <p:grpSpPr>
              <a:xfrm rot="17239213">
                <a:off x="6033171" y="3265811"/>
                <a:ext cx="499826" cy="320263"/>
                <a:chOff x="4503627" y="2218458"/>
                <a:chExt cx="499826" cy="320263"/>
              </a:xfrm>
            </p:grpSpPr>
            <p:grpSp>
              <p:nvGrpSpPr>
                <p:cNvPr id="283" name="Group 176"/>
                <p:cNvGrpSpPr/>
                <p:nvPr/>
              </p:nvGrpSpPr>
              <p:grpSpPr>
                <a:xfrm>
                  <a:off x="4503627" y="2301538"/>
                  <a:ext cx="300259" cy="237183"/>
                  <a:chOff x="2962956" y="2115885"/>
                  <a:chExt cx="300259" cy="237183"/>
                </a:xfrm>
              </p:grpSpPr>
              <p:pic>
                <p:nvPicPr>
                  <p:cNvPr id="287" name="Picture 24 1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8" name="Picture 24 1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4" name="Group 179"/>
                <p:cNvGrpSpPr/>
                <p:nvPr/>
              </p:nvGrpSpPr>
              <p:grpSpPr>
                <a:xfrm>
                  <a:off x="4719823" y="2218458"/>
                  <a:ext cx="283630" cy="253824"/>
                  <a:chOff x="6986427" y="2972145"/>
                  <a:chExt cx="283630" cy="253824"/>
                </a:xfrm>
              </p:grpSpPr>
              <p:pic>
                <p:nvPicPr>
                  <p:cNvPr id="285" name="Picture 24 1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6" name="Picture 24 1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p:cNvGrpSpPr/>
            <p:nvPr/>
          </p:nvGrpSpPr>
          <p:grpSpPr>
            <a:xfrm>
              <a:off x="5407774" y="3379418"/>
              <a:ext cx="1055948" cy="610380"/>
              <a:chOff x="6261214" y="3135578"/>
              <a:chExt cx="1055948" cy="610380"/>
            </a:xfrm>
          </p:grpSpPr>
          <p:grpSp>
            <p:nvGrpSpPr>
              <p:cNvPr id="296" name="Group 295"/>
              <p:cNvGrpSpPr/>
              <p:nvPr/>
            </p:nvGrpSpPr>
            <p:grpSpPr>
              <a:xfrm>
                <a:off x="6659394" y="3135578"/>
                <a:ext cx="657768" cy="378452"/>
                <a:chOff x="4777947" y="3207622"/>
                <a:chExt cx="657768" cy="378452"/>
              </a:xfrm>
            </p:grpSpPr>
            <p:grpSp>
              <p:nvGrpSpPr>
                <p:cNvPr id="312" name="Group 311"/>
                <p:cNvGrpSpPr/>
                <p:nvPr/>
              </p:nvGrpSpPr>
              <p:grpSpPr>
                <a:xfrm>
                  <a:off x="4777947" y="3207622"/>
                  <a:ext cx="499826" cy="320263"/>
                  <a:chOff x="4503627" y="2218458"/>
                  <a:chExt cx="499826" cy="320263"/>
                </a:xfrm>
              </p:grpSpPr>
              <p:grpSp>
                <p:nvGrpSpPr>
                  <p:cNvPr id="320" name="Group 176"/>
                  <p:cNvGrpSpPr/>
                  <p:nvPr/>
                </p:nvGrpSpPr>
                <p:grpSpPr>
                  <a:xfrm>
                    <a:off x="4503627" y="2301538"/>
                    <a:ext cx="300259" cy="237183"/>
                    <a:chOff x="2962956" y="2115885"/>
                    <a:chExt cx="300259" cy="237183"/>
                  </a:xfrm>
                </p:grpSpPr>
                <p:pic>
                  <p:nvPicPr>
                    <p:cNvPr id="324" name="Picture 24 1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1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p:cNvGrpSpPr/>
                  <p:nvPr/>
                </p:nvGrpSpPr>
                <p:grpSpPr>
                  <a:xfrm>
                    <a:off x="4719823" y="2218458"/>
                    <a:ext cx="283630" cy="253824"/>
                    <a:chOff x="6986427" y="2972145"/>
                    <a:chExt cx="283630" cy="253824"/>
                  </a:xfrm>
                </p:grpSpPr>
                <p:pic>
                  <p:nvPicPr>
                    <p:cNvPr id="322" name="Picture 24 1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1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p:cNvGrpSpPr/>
                <p:nvPr/>
              </p:nvGrpSpPr>
              <p:grpSpPr>
                <a:xfrm>
                  <a:off x="4935889" y="3265811"/>
                  <a:ext cx="499826" cy="320263"/>
                  <a:chOff x="4503627" y="2218458"/>
                  <a:chExt cx="499826" cy="320263"/>
                </a:xfrm>
              </p:grpSpPr>
              <p:grpSp>
                <p:nvGrpSpPr>
                  <p:cNvPr id="314" name="Group 176"/>
                  <p:cNvGrpSpPr/>
                  <p:nvPr/>
                </p:nvGrpSpPr>
                <p:grpSpPr>
                  <a:xfrm>
                    <a:off x="4503627" y="2301538"/>
                    <a:ext cx="300259" cy="237183"/>
                    <a:chOff x="2962956" y="2115885"/>
                    <a:chExt cx="300259" cy="237183"/>
                  </a:xfrm>
                </p:grpSpPr>
                <p:pic>
                  <p:nvPicPr>
                    <p:cNvPr id="318" name="Picture 24 1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1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p:cNvGrpSpPr/>
                  <p:nvPr/>
                </p:nvGrpSpPr>
                <p:grpSpPr>
                  <a:xfrm>
                    <a:off x="4719823" y="2218458"/>
                    <a:ext cx="283630" cy="253824"/>
                    <a:chOff x="6986427" y="2972145"/>
                    <a:chExt cx="283630" cy="253824"/>
                  </a:xfrm>
                </p:grpSpPr>
                <p:pic>
                  <p:nvPicPr>
                    <p:cNvPr id="316" name="Picture 24 1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1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7" name="Group 296"/>
              <p:cNvGrpSpPr/>
              <p:nvPr/>
            </p:nvGrpSpPr>
            <p:grpSpPr>
              <a:xfrm rot="18877668">
                <a:off x="6210508" y="3195426"/>
                <a:ext cx="601238" cy="499826"/>
                <a:chOff x="5841977" y="3176030"/>
                <a:chExt cx="601238" cy="499826"/>
              </a:xfrm>
            </p:grpSpPr>
            <p:grpSp>
              <p:nvGrpSpPr>
                <p:cNvPr id="298" name="Group 297"/>
                <p:cNvGrpSpPr/>
                <p:nvPr/>
              </p:nvGrpSpPr>
              <p:grpSpPr>
                <a:xfrm rot="19742345">
                  <a:off x="5841977" y="3207622"/>
                  <a:ext cx="499826" cy="320263"/>
                  <a:chOff x="4503627" y="2218458"/>
                  <a:chExt cx="499826" cy="320263"/>
                </a:xfrm>
              </p:grpSpPr>
              <p:grpSp>
                <p:nvGrpSpPr>
                  <p:cNvPr id="306" name="Group 176"/>
                  <p:cNvGrpSpPr/>
                  <p:nvPr/>
                </p:nvGrpSpPr>
                <p:grpSpPr>
                  <a:xfrm>
                    <a:off x="4503627" y="2301538"/>
                    <a:ext cx="300259" cy="237183"/>
                    <a:chOff x="2962956" y="2115885"/>
                    <a:chExt cx="300259" cy="237183"/>
                  </a:xfrm>
                </p:grpSpPr>
                <p:pic>
                  <p:nvPicPr>
                    <p:cNvPr id="310" name="Picture 24 1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1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p:cNvGrpSpPr/>
                  <p:nvPr/>
                </p:nvGrpSpPr>
                <p:grpSpPr>
                  <a:xfrm>
                    <a:off x="4719823" y="2218458"/>
                    <a:ext cx="283630" cy="253824"/>
                    <a:chOff x="6986427" y="2972145"/>
                    <a:chExt cx="283630" cy="253824"/>
                  </a:xfrm>
                </p:grpSpPr>
                <p:pic>
                  <p:nvPicPr>
                    <p:cNvPr id="308" name="Picture 24 1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1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p:cNvGrpSpPr/>
                <p:nvPr/>
              </p:nvGrpSpPr>
              <p:grpSpPr>
                <a:xfrm rot="17239213">
                  <a:off x="6033171" y="3265811"/>
                  <a:ext cx="499826" cy="320263"/>
                  <a:chOff x="4503627" y="2218458"/>
                  <a:chExt cx="499826" cy="320263"/>
                </a:xfrm>
              </p:grpSpPr>
              <p:grpSp>
                <p:nvGrpSpPr>
                  <p:cNvPr id="300" name="Group 176"/>
                  <p:cNvGrpSpPr/>
                  <p:nvPr/>
                </p:nvGrpSpPr>
                <p:grpSpPr>
                  <a:xfrm>
                    <a:off x="4503627" y="2301538"/>
                    <a:ext cx="300259" cy="237183"/>
                    <a:chOff x="2962956" y="2115885"/>
                    <a:chExt cx="300259" cy="237183"/>
                  </a:xfrm>
                </p:grpSpPr>
                <p:pic>
                  <p:nvPicPr>
                    <p:cNvPr id="304" name="Picture 24 15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15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p:cNvGrpSpPr/>
                  <p:nvPr/>
                </p:nvGrpSpPr>
                <p:grpSpPr>
                  <a:xfrm>
                    <a:off x="4719823" y="2218458"/>
                    <a:ext cx="283630" cy="253824"/>
                    <a:chOff x="6986427" y="2972145"/>
                    <a:chExt cx="283630" cy="253824"/>
                  </a:xfrm>
                </p:grpSpPr>
                <p:pic>
                  <p:nvPicPr>
                    <p:cNvPr id="302" name="Picture 24 15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16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26" name="Group 325"/>
            <p:cNvGrpSpPr/>
            <p:nvPr/>
          </p:nvGrpSpPr>
          <p:grpSpPr>
            <a:xfrm>
              <a:off x="5382005" y="3684276"/>
              <a:ext cx="1106234" cy="969712"/>
              <a:chOff x="6792398" y="2509410"/>
              <a:chExt cx="1106234" cy="969712"/>
            </a:xfrm>
          </p:grpSpPr>
          <p:grpSp>
            <p:nvGrpSpPr>
              <p:cNvPr id="327" name="Group 326"/>
              <p:cNvGrpSpPr/>
              <p:nvPr/>
            </p:nvGrpSpPr>
            <p:grpSpPr>
              <a:xfrm>
                <a:off x="6792398" y="2703317"/>
                <a:ext cx="657768" cy="378452"/>
                <a:chOff x="4777947" y="3207622"/>
                <a:chExt cx="657768" cy="378452"/>
              </a:xfrm>
            </p:grpSpPr>
            <p:grpSp>
              <p:nvGrpSpPr>
                <p:cNvPr id="373" name="Group 372"/>
                <p:cNvGrpSpPr/>
                <p:nvPr/>
              </p:nvGrpSpPr>
              <p:grpSpPr>
                <a:xfrm>
                  <a:off x="4777947" y="3207622"/>
                  <a:ext cx="499826" cy="320263"/>
                  <a:chOff x="4503627" y="2218458"/>
                  <a:chExt cx="499826" cy="320263"/>
                </a:xfrm>
              </p:grpSpPr>
              <p:grpSp>
                <p:nvGrpSpPr>
                  <p:cNvPr id="381" name="Group 176"/>
                  <p:cNvGrpSpPr/>
                  <p:nvPr/>
                </p:nvGrpSpPr>
                <p:grpSpPr>
                  <a:xfrm>
                    <a:off x="4503627" y="2301538"/>
                    <a:ext cx="300259" cy="237183"/>
                    <a:chOff x="2962956" y="2115885"/>
                    <a:chExt cx="300259" cy="237183"/>
                  </a:xfrm>
                </p:grpSpPr>
                <p:pic>
                  <p:nvPicPr>
                    <p:cNvPr id="385" name="Picture 24 16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6" name="Picture 24 16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2" name="Group 179"/>
                  <p:cNvGrpSpPr/>
                  <p:nvPr/>
                </p:nvGrpSpPr>
                <p:grpSpPr>
                  <a:xfrm>
                    <a:off x="4719823" y="2218458"/>
                    <a:ext cx="283630" cy="253824"/>
                    <a:chOff x="6986427" y="2972145"/>
                    <a:chExt cx="283630" cy="253824"/>
                  </a:xfrm>
                </p:grpSpPr>
                <p:pic>
                  <p:nvPicPr>
                    <p:cNvPr id="383" name="Picture 24 16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4" name="Picture 24 16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4" name="Group 373"/>
                <p:cNvGrpSpPr/>
                <p:nvPr/>
              </p:nvGrpSpPr>
              <p:grpSpPr>
                <a:xfrm>
                  <a:off x="4935889" y="3265811"/>
                  <a:ext cx="499826" cy="320263"/>
                  <a:chOff x="4503627" y="2218458"/>
                  <a:chExt cx="499826" cy="320263"/>
                </a:xfrm>
              </p:grpSpPr>
              <p:grpSp>
                <p:nvGrpSpPr>
                  <p:cNvPr id="375" name="Group 176"/>
                  <p:cNvGrpSpPr/>
                  <p:nvPr/>
                </p:nvGrpSpPr>
                <p:grpSpPr>
                  <a:xfrm>
                    <a:off x="4503627" y="2301538"/>
                    <a:ext cx="300259" cy="237183"/>
                    <a:chOff x="2962956" y="2115885"/>
                    <a:chExt cx="300259" cy="237183"/>
                  </a:xfrm>
                </p:grpSpPr>
                <p:pic>
                  <p:nvPicPr>
                    <p:cNvPr id="379" name="Picture 24 16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0" name="Picture 24 16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6" name="Group 179"/>
                  <p:cNvGrpSpPr/>
                  <p:nvPr/>
                </p:nvGrpSpPr>
                <p:grpSpPr>
                  <a:xfrm>
                    <a:off x="4719823" y="2218458"/>
                    <a:ext cx="283630" cy="253824"/>
                    <a:chOff x="6986427" y="2972145"/>
                    <a:chExt cx="283630" cy="253824"/>
                  </a:xfrm>
                </p:grpSpPr>
                <p:pic>
                  <p:nvPicPr>
                    <p:cNvPr id="377" name="Picture 24 16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8" name="Picture 24 16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8" name="Group 327"/>
              <p:cNvGrpSpPr/>
              <p:nvPr/>
            </p:nvGrpSpPr>
            <p:grpSpPr>
              <a:xfrm rot="19661454">
                <a:off x="6800712" y="2979296"/>
                <a:ext cx="601238" cy="499826"/>
                <a:chOff x="5841977" y="3176030"/>
                <a:chExt cx="601238" cy="499826"/>
              </a:xfrm>
            </p:grpSpPr>
            <p:grpSp>
              <p:nvGrpSpPr>
                <p:cNvPr id="359" name="Group 358"/>
                <p:cNvGrpSpPr/>
                <p:nvPr/>
              </p:nvGrpSpPr>
              <p:grpSpPr>
                <a:xfrm rot="19742345">
                  <a:off x="5841977" y="3207622"/>
                  <a:ext cx="499826" cy="320263"/>
                  <a:chOff x="4503627" y="2218458"/>
                  <a:chExt cx="499826" cy="320263"/>
                </a:xfrm>
              </p:grpSpPr>
              <p:grpSp>
                <p:nvGrpSpPr>
                  <p:cNvPr id="367" name="Group 176"/>
                  <p:cNvGrpSpPr/>
                  <p:nvPr/>
                </p:nvGrpSpPr>
                <p:grpSpPr>
                  <a:xfrm>
                    <a:off x="4503627" y="2301538"/>
                    <a:ext cx="300259" cy="237183"/>
                    <a:chOff x="2962956" y="2115885"/>
                    <a:chExt cx="300259" cy="237183"/>
                  </a:xfrm>
                </p:grpSpPr>
                <p:pic>
                  <p:nvPicPr>
                    <p:cNvPr id="371" name="Picture 24 16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2" name="Picture 24 17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8" name="Group 179"/>
                  <p:cNvGrpSpPr/>
                  <p:nvPr/>
                </p:nvGrpSpPr>
                <p:grpSpPr>
                  <a:xfrm>
                    <a:off x="4719823" y="2218458"/>
                    <a:ext cx="283630" cy="253824"/>
                    <a:chOff x="6986427" y="2972145"/>
                    <a:chExt cx="283630" cy="253824"/>
                  </a:xfrm>
                </p:grpSpPr>
                <p:pic>
                  <p:nvPicPr>
                    <p:cNvPr id="369" name="Picture 24 17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0" name="Picture 24 17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0" name="Group 359"/>
                <p:cNvGrpSpPr/>
                <p:nvPr/>
              </p:nvGrpSpPr>
              <p:grpSpPr>
                <a:xfrm rot="17239213">
                  <a:off x="6033171" y="3265811"/>
                  <a:ext cx="499826" cy="320263"/>
                  <a:chOff x="4503627" y="2218458"/>
                  <a:chExt cx="499826" cy="320263"/>
                </a:xfrm>
              </p:grpSpPr>
              <p:grpSp>
                <p:nvGrpSpPr>
                  <p:cNvPr id="361" name="Group 176"/>
                  <p:cNvGrpSpPr/>
                  <p:nvPr/>
                </p:nvGrpSpPr>
                <p:grpSpPr>
                  <a:xfrm>
                    <a:off x="4503627" y="2301538"/>
                    <a:ext cx="300259" cy="237183"/>
                    <a:chOff x="2962956" y="2115885"/>
                    <a:chExt cx="300259" cy="237183"/>
                  </a:xfrm>
                </p:grpSpPr>
                <p:pic>
                  <p:nvPicPr>
                    <p:cNvPr id="365" name="Picture 24 17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6" name="Picture 24 17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2" name="Group 179"/>
                  <p:cNvGrpSpPr/>
                  <p:nvPr/>
                </p:nvGrpSpPr>
                <p:grpSpPr>
                  <a:xfrm>
                    <a:off x="4719823" y="2218458"/>
                    <a:ext cx="283630" cy="253824"/>
                    <a:chOff x="6986427" y="2972145"/>
                    <a:chExt cx="283630" cy="253824"/>
                  </a:xfrm>
                </p:grpSpPr>
                <p:pic>
                  <p:nvPicPr>
                    <p:cNvPr id="363" name="Picture 24 17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4" name="Picture 24 17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9" name="Group 328"/>
              <p:cNvGrpSpPr/>
              <p:nvPr/>
            </p:nvGrpSpPr>
            <p:grpSpPr>
              <a:xfrm rot="2171672">
                <a:off x="7240864" y="2945788"/>
                <a:ext cx="657768" cy="378452"/>
                <a:chOff x="4777947" y="3207622"/>
                <a:chExt cx="657768" cy="378452"/>
              </a:xfrm>
            </p:grpSpPr>
            <p:grpSp>
              <p:nvGrpSpPr>
                <p:cNvPr id="345" name="Group 344"/>
                <p:cNvGrpSpPr/>
                <p:nvPr/>
              </p:nvGrpSpPr>
              <p:grpSpPr>
                <a:xfrm>
                  <a:off x="4777947" y="3207622"/>
                  <a:ext cx="499826" cy="320263"/>
                  <a:chOff x="4503627" y="2218458"/>
                  <a:chExt cx="499826" cy="320263"/>
                </a:xfrm>
              </p:grpSpPr>
              <p:grpSp>
                <p:nvGrpSpPr>
                  <p:cNvPr id="353" name="Group 176"/>
                  <p:cNvGrpSpPr/>
                  <p:nvPr/>
                </p:nvGrpSpPr>
                <p:grpSpPr>
                  <a:xfrm>
                    <a:off x="4503627" y="2301538"/>
                    <a:ext cx="300259" cy="237183"/>
                    <a:chOff x="2962956" y="2115885"/>
                    <a:chExt cx="300259" cy="237183"/>
                  </a:xfrm>
                </p:grpSpPr>
                <p:pic>
                  <p:nvPicPr>
                    <p:cNvPr id="357" name="Picture 24 17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8" name="Picture 24 17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4" name="Group 179"/>
                  <p:cNvGrpSpPr/>
                  <p:nvPr/>
                </p:nvGrpSpPr>
                <p:grpSpPr>
                  <a:xfrm>
                    <a:off x="4719823" y="2218458"/>
                    <a:ext cx="283630" cy="253824"/>
                    <a:chOff x="6986427" y="2972145"/>
                    <a:chExt cx="283630" cy="253824"/>
                  </a:xfrm>
                </p:grpSpPr>
                <p:pic>
                  <p:nvPicPr>
                    <p:cNvPr id="355" name="Picture 24 17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6" name="Picture 24 18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6" name="Group 345"/>
                <p:cNvGrpSpPr/>
                <p:nvPr/>
              </p:nvGrpSpPr>
              <p:grpSpPr>
                <a:xfrm>
                  <a:off x="4935889" y="3265811"/>
                  <a:ext cx="499826" cy="320263"/>
                  <a:chOff x="4503627" y="2218458"/>
                  <a:chExt cx="499826" cy="320263"/>
                </a:xfrm>
              </p:grpSpPr>
              <p:grpSp>
                <p:nvGrpSpPr>
                  <p:cNvPr id="347" name="Group 176"/>
                  <p:cNvGrpSpPr/>
                  <p:nvPr/>
                </p:nvGrpSpPr>
                <p:grpSpPr>
                  <a:xfrm>
                    <a:off x="4503627" y="2301538"/>
                    <a:ext cx="300259" cy="237183"/>
                    <a:chOff x="2962956" y="2115885"/>
                    <a:chExt cx="300259" cy="237183"/>
                  </a:xfrm>
                </p:grpSpPr>
                <p:pic>
                  <p:nvPicPr>
                    <p:cNvPr id="351" name="Picture 24 18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2" name="Picture 24 18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8" name="Group 179"/>
                  <p:cNvGrpSpPr/>
                  <p:nvPr/>
                </p:nvGrpSpPr>
                <p:grpSpPr>
                  <a:xfrm>
                    <a:off x="4719823" y="2218458"/>
                    <a:ext cx="283630" cy="253824"/>
                    <a:chOff x="6986427" y="2972145"/>
                    <a:chExt cx="283630" cy="253824"/>
                  </a:xfrm>
                </p:grpSpPr>
                <p:pic>
                  <p:nvPicPr>
                    <p:cNvPr id="349" name="Picture 24 18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0" name="Picture 24 18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30" name="Group 329"/>
              <p:cNvGrpSpPr/>
              <p:nvPr/>
            </p:nvGrpSpPr>
            <p:grpSpPr>
              <a:xfrm rot="21049340">
                <a:off x="7270080" y="2509410"/>
                <a:ext cx="601238" cy="499826"/>
                <a:chOff x="5841977" y="3176030"/>
                <a:chExt cx="601238" cy="499826"/>
              </a:xfrm>
            </p:grpSpPr>
            <p:grpSp>
              <p:nvGrpSpPr>
                <p:cNvPr id="331" name="Group 330"/>
                <p:cNvGrpSpPr/>
                <p:nvPr/>
              </p:nvGrpSpPr>
              <p:grpSpPr>
                <a:xfrm rot="19742345">
                  <a:off x="5841977" y="3207622"/>
                  <a:ext cx="499826" cy="320263"/>
                  <a:chOff x="4503627" y="2218458"/>
                  <a:chExt cx="499826" cy="320263"/>
                </a:xfrm>
              </p:grpSpPr>
              <p:grpSp>
                <p:nvGrpSpPr>
                  <p:cNvPr id="339" name="Group 176"/>
                  <p:cNvGrpSpPr/>
                  <p:nvPr/>
                </p:nvGrpSpPr>
                <p:grpSpPr>
                  <a:xfrm>
                    <a:off x="4503627" y="2301538"/>
                    <a:ext cx="300259" cy="237183"/>
                    <a:chOff x="2962956" y="2115885"/>
                    <a:chExt cx="300259" cy="237183"/>
                  </a:xfrm>
                </p:grpSpPr>
                <p:pic>
                  <p:nvPicPr>
                    <p:cNvPr id="343" name="Picture 24 18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4" name="Picture 24 18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0" name="Group 179"/>
                  <p:cNvGrpSpPr/>
                  <p:nvPr/>
                </p:nvGrpSpPr>
                <p:grpSpPr>
                  <a:xfrm>
                    <a:off x="4719823" y="2218458"/>
                    <a:ext cx="283630" cy="253824"/>
                    <a:chOff x="6986427" y="2972145"/>
                    <a:chExt cx="283630" cy="253824"/>
                  </a:xfrm>
                </p:grpSpPr>
                <p:pic>
                  <p:nvPicPr>
                    <p:cNvPr id="341" name="Picture 24 18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2" name="Picture 24 18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2" name="Group 331"/>
                <p:cNvGrpSpPr/>
                <p:nvPr/>
              </p:nvGrpSpPr>
              <p:grpSpPr>
                <a:xfrm rot="17239213">
                  <a:off x="6033171" y="3265811"/>
                  <a:ext cx="499826" cy="320263"/>
                  <a:chOff x="4503627" y="2218458"/>
                  <a:chExt cx="499826" cy="320263"/>
                </a:xfrm>
              </p:grpSpPr>
              <p:grpSp>
                <p:nvGrpSpPr>
                  <p:cNvPr id="333" name="Group 176"/>
                  <p:cNvGrpSpPr/>
                  <p:nvPr/>
                </p:nvGrpSpPr>
                <p:grpSpPr>
                  <a:xfrm>
                    <a:off x="4503627" y="2301538"/>
                    <a:ext cx="300259" cy="237183"/>
                    <a:chOff x="2962956" y="2115885"/>
                    <a:chExt cx="300259" cy="237183"/>
                  </a:xfrm>
                </p:grpSpPr>
                <p:pic>
                  <p:nvPicPr>
                    <p:cNvPr id="337" name="Picture 24 18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8" name="Picture 24 19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4" name="Group 179"/>
                  <p:cNvGrpSpPr/>
                  <p:nvPr/>
                </p:nvGrpSpPr>
                <p:grpSpPr>
                  <a:xfrm>
                    <a:off x="4719823" y="2218458"/>
                    <a:ext cx="283630" cy="253824"/>
                    <a:chOff x="6986427" y="2972145"/>
                    <a:chExt cx="283630" cy="253824"/>
                  </a:xfrm>
                </p:grpSpPr>
                <p:pic>
                  <p:nvPicPr>
                    <p:cNvPr id="335" name="Picture 24 19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6" name="Picture 24 19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87" name="Group 386"/>
            <p:cNvGrpSpPr/>
            <p:nvPr/>
          </p:nvGrpSpPr>
          <p:grpSpPr>
            <a:xfrm>
              <a:off x="5889081" y="2731026"/>
              <a:ext cx="1557892" cy="1293966"/>
              <a:chOff x="6991903" y="2695004"/>
              <a:chExt cx="1557892" cy="1293966"/>
            </a:xfrm>
          </p:grpSpPr>
          <p:grpSp>
            <p:nvGrpSpPr>
              <p:cNvPr id="388" name="Group 387"/>
              <p:cNvGrpSpPr/>
              <p:nvPr/>
            </p:nvGrpSpPr>
            <p:grpSpPr>
              <a:xfrm>
                <a:off x="6991903" y="2695004"/>
                <a:ext cx="657768" cy="378452"/>
                <a:chOff x="4777947" y="3207622"/>
                <a:chExt cx="657768" cy="378452"/>
              </a:xfrm>
            </p:grpSpPr>
            <p:grpSp>
              <p:nvGrpSpPr>
                <p:cNvPr id="496" name="Group 495"/>
                <p:cNvGrpSpPr/>
                <p:nvPr/>
              </p:nvGrpSpPr>
              <p:grpSpPr>
                <a:xfrm>
                  <a:off x="4777947" y="3207622"/>
                  <a:ext cx="499826" cy="320263"/>
                  <a:chOff x="4503627" y="2218458"/>
                  <a:chExt cx="499826" cy="320263"/>
                </a:xfrm>
              </p:grpSpPr>
              <p:grpSp>
                <p:nvGrpSpPr>
                  <p:cNvPr id="504" name="Group 176"/>
                  <p:cNvGrpSpPr/>
                  <p:nvPr/>
                </p:nvGrpSpPr>
                <p:grpSpPr>
                  <a:xfrm>
                    <a:off x="4503627" y="2301538"/>
                    <a:ext cx="300259" cy="237183"/>
                    <a:chOff x="2962956" y="2115885"/>
                    <a:chExt cx="300259" cy="237183"/>
                  </a:xfrm>
                </p:grpSpPr>
                <p:pic>
                  <p:nvPicPr>
                    <p:cNvPr id="508" name="Picture 24 19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9" name="Picture 24 19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5" name="Group 179"/>
                  <p:cNvGrpSpPr/>
                  <p:nvPr/>
                </p:nvGrpSpPr>
                <p:grpSpPr>
                  <a:xfrm>
                    <a:off x="4719823" y="2218458"/>
                    <a:ext cx="283630" cy="253824"/>
                    <a:chOff x="6986427" y="2972145"/>
                    <a:chExt cx="283630" cy="253824"/>
                  </a:xfrm>
                </p:grpSpPr>
                <p:pic>
                  <p:nvPicPr>
                    <p:cNvPr id="506" name="Picture 24 19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7" name="Picture 24 19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7" name="Group 496"/>
                <p:cNvGrpSpPr/>
                <p:nvPr/>
              </p:nvGrpSpPr>
              <p:grpSpPr>
                <a:xfrm>
                  <a:off x="4935889" y="3265811"/>
                  <a:ext cx="499826" cy="320263"/>
                  <a:chOff x="4503627" y="2218458"/>
                  <a:chExt cx="499826" cy="320263"/>
                </a:xfrm>
              </p:grpSpPr>
              <p:grpSp>
                <p:nvGrpSpPr>
                  <p:cNvPr id="498" name="Group 176"/>
                  <p:cNvGrpSpPr/>
                  <p:nvPr/>
                </p:nvGrpSpPr>
                <p:grpSpPr>
                  <a:xfrm>
                    <a:off x="4503627" y="2301538"/>
                    <a:ext cx="300259" cy="237183"/>
                    <a:chOff x="2962956" y="2115885"/>
                    <a:chExt cx="300259" cy="237183"/>
                  </a:xfrm>
                </p:grpSpPr>
                <p:pic>
                  <p:nvPicPr>
                    <p:cNvPr id="502" name="Picture 24 19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3" name="Picture 24 19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9" name="Group 179"/>
                  <p:cNvGrpSpPr/>
                  <p:nvPr/>
                </p:nvGrpSpPr>
                <p:grpSpPr>
                  <a:xfrm>
                    <a:off x="4719823" y="2218458"/>
                    <a:ext cx="283630" cy="253824"/>
                    <a:chOff x="6986427" y="2972145"/>
                    <a:chExt cx="283630" cy="253824"/>
                  </a:xfrm>
                </p:grpSpPr>
                <p:pic>
                  <p:nvPicPr>
                    <p:cNvPr id="500" name="Picture 24 19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1" name="Picture 24 20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9" name="Group 388"/>
              <p:cNvGrpSpPr/>
              <p:nvPr/>
            </p:nvGrpSpPr>
            <p:grpSpPr>
              <a:xfrm>
                <a:off x="7000217" y="2970983"/>
                <a:ext cx="601238" cy="499826"/>
                <a:chOff x="5841977" y="3176030"/>
                <a:chExt cx="601238" cy="499826"/>
              </a:xfrm>
            </p:grpSpPr>
            <p:grpSp>
              <p:nvGrpSpPr>
                <p:cNvPr id="482" name="Group 481"/>
                <p:cNvGrpSpPr/>
                <p:nvPr/>
              </p:nvGrpSpPr>
              <p:grpSpPr>
                <a:xfrm rot="19742345">
                  <a:off x="5841977" y="3207622"/>
                  <a:ext cx="499826" cy="320263"/>
                  <a:chOff x="4503627" y="2218458"/>
                  <a:chExt cx="499826" cy="320263"/>
                </a:xfrm>
              </p:grpSpPr>
              <p:grpSp>
                <p:nvGrpSpPr>
                  <p:cNvPr id="490" name="Group 176"/>
                  <p:cNvGrpSpPr/>
                  <p:nvPr/>
                </p:nvGrpSpPr>
                <p:grpSpPr>
                  <a:xfrm>
                    <a:off x="4503627" y="2301538"/>
                    <a:ext cx="300259" cy="237183"/>
                    <a:chOff x="2962956" y="2115885"/>
                    <a:chExt cx="300259" cy="237183"/>
                  </a:xfrm>
                </p:grpSpPr>
                <p:pic>
                  <p:nvPicPr>
                    <p:cNvPr id="494" name="Picture 24 20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20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p:cNvGrpSpPr/>
                  <p:nvPr/>
                </p:nvGrpSpPr>
                <p:grpSpPr>
                  <a:xfrm>
                    <a:off x="4719823" y="2218458"/>
                    <a:ext cx="283630" cy="253824"/>
                    <a:chOff x="6986427" y="2972145"/>
                    <a:chExt cx="283630" cy="253824"/>
                  </a:xfrm>
                </p:grpSpPr>
                <p:pic>
                  <p:nvPicPr>
                    <p:cNvPr id="492" name="Picture 24 20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20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3" name="Group 482"/>
                <p:cNvGrpSpPr/>
                <p:nvPr/>
              </p:nvGrpSpPr>
              <p:grpSpPr>
                <a:xfrm rot="17239213">
                  <a:off x="6033171" y="3265811"/>
                  <a:ext cx="499826" cy="320263"/>
                  <a:chOff x="4503627" y="2218458"/>
                  <a:chExt cx="499826" cy="320263"/>
                </a:xfrm>
              </p:grpSpPr>
              <p:grpSp>
                <p:nvGrpSpPr>
                  <p:cNvPr id="484" name="Group 176"/>
                  <p:cNvGrpSpPr/>
                  <p:nvPr/>
                </p:nvGrpSpPr>
                <p:grpSpPr>
                  <a:xfrm>
                    <a:off x="4503627" y="2301538"/>
                    <a:ext cx="300259" cy="237183"/>
                    <a:chOff x="2962956" y="2115885"/>
                    <a:chExt cx="300259" cy="237183"/>
                  </a:xfrm>
                </p:grpSpPr>
                <p:pic>
                  <p:nvPicPr>
                    <p:cNvPr id="488" name="Picture 24 20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9" name="Picture 24 20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5" name="Group 179"/>
                  <p:cNvGrpSpPr/>
                  <p:nvPr/>
                </p:nvGrpSpPr>
                <p:grpSpPr>
                  <a:xfrm>
                    <a:off x="4719823" y="2218458"/>
                    <a:ext cx="283630" cy="253824"/>
                    <a:chOff x="6986427" y="2972145"/>
                    <a:chExt cx="283630" cy="253824"/>
                  </a:xfrm>
                </p:grpSpPr>
                <p:pic>
                  <p:nvPicPr>
                    <p:cNvPr id="486" name="Picture 24 20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7" name="Picture 24 20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0" name="Group 389"/>
              <p:cNvGrpSpPr/>
              <p:nvPr/>
            </p:nvGrpSpPr>
            <p:grpSpPr>
              <a:xfrm>
                <a:off x="7469330" y="2714400"/>
                <a:ext cx="1055948" cy="610380"/>
                <a:chOff x="6261214" y="3135578"/>
                <a:chExt cx="1055948" cy="610380"/>
              </a:xfrm>
            </p:grpSpPr>
            <p:grpSp>
              <p:nvGrpSpPr>
                <p:cNvPr id="452" name="Group 451"/>
                <p:cNvGrpSpPr/>
                <p:nvPr/>
              </p:nvGrpSpPr>
              <p:grpSpPr>
                <a:xfrm>
                  <a:off x="6659394" y="3135578"/>
                  <a:ext cx="657768" cy="378452"/>
                  <a:chOff x="4777947" y="3207622"/>
                  <a:chExt cx="657768" cy="378452"/>
                </a:xfrm>
              </p:grpSpPr>
              <p:grpSp>
                <p:nvGrpSpPr>
                  <p:cNvPr id="468" name="Group 467"/>
                  <p:cNvGrpSpPr/>
                  <p:nvPr/>
                </p:nvGrpSpPr>
                <p:grpSpPr>
                  <a:xfrm>
                    <a:off x="4777947" y="3207622"/>
                    <a:ext cx="499826" cy="320263"/>
                    <a:chOff x="4503627" y="2218458"/>
                    <a:chExt cx="499826" cy="320263"/>
                  </a:xfrm>
                </p:grpSpPr>
                <p:grpSp>
                  <p:nvGrpSpPr>
                    <p:cNvPr id="476" name="Group 176"/>
                    <p:cNvGrpSpPr/>
                    <p:nvPr/>
                  </p:nvGrpSpPr>
                  <p:grpSpPr>
                    <a:xfrm>
                      <a:off x="4503627" y="2301538"/>
                      <a:ext cx="300259" cy="237183"/>
                      <a:chOff x="2962956" y="2115885"/>
                      <a:chExt cx="300259" cy="237183"/>
                    </a:xfrm>
                  </p:grpSpPr>
                  <p:pic>
                    <p:nvPicPr>
                      <p:cNvPr id="480" name="Picture 24 20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21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p:cNvGrpSpPr/>
                    <p:nvPr/>
                  </p:nvGrpSpPr>
                  <p:grpSpPr>
                    <a:xfrm>
                      <a:off x="4719823" y="2218458"/>
                      <a:ext cx="283630" cy="253824"/>
                      <a:chOff x="6986427" y="2972145"/>
                      <a:chExt cx="283630" cy="253824"/>
                    </a:xfrm>
                  </p:grpSpPr>
                  <p:pic>
                    <p:nvPicPr>
                      <p:cNvPr id="478" name="Picture 24 21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21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9" name="Group 468"/>
                  <p:cNvGrpSpPr/>
                  <p:nvPr/>
                </p:nvGrpSpPr>
                <p:grpSpPr>
                  <a:xfrm>
                    <a:off x="4935889" y="3265811"/>
                    <a:ext cx="499826" cy="320263"/>
                    <a:chOff x="4503627" y="2218458"/>
                    <a:chExt cx="499826" cy="320263"/>
                  </a:xfrm>
                </p:grpSpPr>
                <p:grpSp>
                  <p:nvGrpSpPr>
                    <p:cNvPr id="470" name="Group 176"/>
                    <p:cNvGrpSpPr/>
                    <p:nvPr/>
                  </p:nvGrpSpPr>
                  <p:grpSpPr>
                    <a:xfrm>
                      <a:off x="4503627" y="2301538"/>
                      <a:ext cx="300259" cy="237183"/>
                      <a:chOff x="2962956" y="2115885"/>
                      <a:chExt cx="300259" cy="237183"/>
                    </a:xfrm>
                  </p:grpSpPr>
                  <p:pic>
                    <p:nvPicPr>
                      <p:cNvPr id="474" name="Picture 24 21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5" name="Picture 24 21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1" name="Group 179"/>
                    <p:cNvGrpSpPr/>
                    <p:nvPr/>
                  </p:nvGrpSpPr>
                  <p:grpSpPr>
                    <a:xfrm>
                      <a:off x="4719823" y="2218458"/>
                      <a:ext cx="283630" cy="253824"/>
                      <a:chOff x="6986427" y="2972145"/>
                      <a:chExt cx="283630" cy="253824"/>
                    </a:xfrm>
                  </p:grpSpPr>
                  <p:pic>
                    <p:nvPicPr>
                      <p:cNvPr id="472" name="Picture 24 21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3" name="Picture 24 21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3" name="Group 452"/>
                <p:cNvGrpSpPr/>
                <p:nvPr/>
              </p:nvGrpSpPr>
              <p:grpSpPr>
                <a:xfrm rot="18877668">
                  <a:off x="6210508" y="3195426"/>
                  <a:ext cx="601238" cy="499826"/>
                  <a:chOff x="5841977" y="3176030"/>
                  <a:chExt cx="601238" cy="499826"/>
                </a:xfrm>
              </p:grpSpPr>
              <p:grpSp>
                <p:nvGrpSpPr>
                  <p:cNvPr id="454" name="Group 453"/>
                  <p:cNvGrpSpPr/>
                  <p:nvPr/>
                </p:nvGrpSpPr>
                <p:grpSpPr>
                  <a:xfrm rot="19742345">
                    <a:off x="5841977" y="3207622"/>
                    <a:ext cx="499826" cy="320263"/>
                    <a:chOff x="4503627" y="2218458"/>
                    <a:chExt cx="499826" cy="320263"/>
                  </a:xfrm>
                </p:grpSpPr>
                <p:grpSp>
                  <p:nvGrpSpPr>
                    <p:cNvPr id="462" name="Group 176"/>
                    <p:cNvGrpSpPr/>
                    <p:nvPr/>
                  </p:nvGrpSpPr>
                  <p:grpSpPr>
                    <a:xfrm>
                      <a:off x="4503627" y="2301538"/>
                      <a:ext cx="300259" cy="237183"/>
                      <a:chOff x="2962956" y="2115885"/>
                      <a:chExt cx="300259" cy="237183"/>
                    </a:xfrm>
                  </p:grpSpPr>
                  <p:pic>
                    <p:nvPicPr>
                      <p:cNvPr id="466" name="Picture 24 21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21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p:cNvGrpSpPr/>
                    <p:nvPr/>
                  </p:nvGrpSpPr>
                  <p:grpSpPr>
                    <a:xfrm>
                      <a:off x="4719823" y="2218458"/>
                      <a:ext cx="283630" cy="253824"/>
                      <a:chOff x="6986427" y="2972145"/>
                      <a:chExt cx="283630" cy="253824"/>
                    </a:xfrm>
                  </p:grpSpPr>
                  <p:pic>
                    <p:nvPicPr>
                      <p:cNvPr id="464" name="Picture 24 21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22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p:cNvGrpSpPr/>
                  <p:nvPr/>
                </p:nvGrpSpPr>
                <p:grpSpPr>
                  <a:xfrm rot="17239213">
                    <a:off x="6033171" y="3265811"/>
                    <a:ext cx="499826" cy="320263"/>
                    <a:chOff x="4503627" y="2218458"/>
                    <a:chExt cx="499826" cy="320263"/>
                  </a:xfrm>
                </p:grpSpPr>
                <p:grpSp>
                  <p:nvGrpSpPr>
                    <p:cNvPr id="456" name="Group 455"/>
                    <p:cNvGrpSpPr/>
                    <p:nvPr/>
                  </p:nvGrpSpPr>
                  <p:grpSpPr>
                    <a:xfrm>
                      <a:off x="4503627" y="2301538"/>
                      <a:ext cx="300259" cy="237183"/>
                      <a:chOff x="2962956" y="2115885"/>
                      <a:chExt cx="300259" cy="237183"/>
                    </a:xfrm>
                  </p:grpSpPr>
                  <p:pic>
                    <p:nvPicPr>
                      <p:cNvPr id="460" name="Picture 24 22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22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p:cNvGrpSpPr/>
                    <p:nvPr/>
                  </p:nvGrpSpPr>
                  <p:grpSpPr>
                    <a:xfrm>
                      <a:off x="4719823" y="2218458"/>
                      <a:ext cx="283630" cy="253824"/>
                      <a:chOff x="6986427" y="2972145"/>
                      <a:chExt cx="283630" cy="253824"/>
                    </a:xfrm>
                  </p:grpSpPr>
                  <p:pic>
                    <p:nvPicPr>
                      <p:cNvPr id="458" name="Picture 24 22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22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391" name="Group 390"/>
              <p:cNvGrpSpPr/>
              <p:nvPr/>
            </p:nvGrpSpPr>
            <p:grpSpPr>
              <a:xfrm>
                <a:off x="7443561" y="3019258"/>
                <a:ext cx="1106234" cy="969712"/>
                <a:chOff x="6792398" y="2509410"/>
                <a:chExt cx="1106234" cy="969712"/>
              </a:xfrm>
            </p:grpSpPr>
            <p:grpSp>
              <p:nvGrpSpPr>
                <p:cNvPr id="392" name="Group 391"/>
                <p:cNvGrpSpPr/>
                <p:nvPr/>
              </p:nvGrpSpPr>
              <p:grpSpPr>
                <a:xfrm>
                  <a:off x="6792398" y="2703317"/>
                  <a:ext cx="657768" cy="378452"/>
                  <a:chOff x="4777947" y="3207622"/>
                  <a:chExt cx="657768" cy="378452"/>
                </a:xfrm>
              </p:grpSpPr>
              <p:grpSp>
                <p:nvGrpSpPr>
                  <p:cNvPr id="438" name="Group 437"/>
                  <p:cNvGrpSpPr/>
                  <p:nvPr/>
                </p:nvGrpSpPr>
                <p:grpSpPr>
                  <a:xfrm>
                    <a:off x="4777947" y="3207622"/>
                    <a:ext cx="499826" cy="320263"/>
                    <a:chOff x="4503627" y="2218458"/>
                    <a:chExt cx="499826" cy="320263"/>
                  </a:xfrm>
                </p:grpSpPr>
                <p:grpSp>
                  <p:nvGrpSpPr>
                    <p:cNvPr id="446" name="Group 176"/>
                    <p:cNvGrpSpPr/>
                    <p:nvPr/>
                  </p:nvGrpSpPr>
                  <p:grpSpPr>
                    <a:xfrm>
                      <a:off x="4503627" y="2301538"/>
                      <a:ext cx="300259" cy="237183"/>
                      <a:chOff x="2962956" y="2115885"/>
                      <a:chExt cx="300259" cy="237183"/>
                    </a:xfrm>
                  </p:grpSpPr>
                  <p:pic>
                    <p:nvPicPr>
                      <p:cNvPr id="450" name="Picture 24 22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1" name="Picture 24 22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7" name="Group 179"/>
                    <p:cNvGrpSpPr/>
                    <p:nvPr/>
                  </p:nvGrpSpPr>
                  <p:grpSpPr>
                    <a:xfrm>
                      <a:off x="4719823" y="2218458"/>
                      <a:ext cx="283630" cy="253824"/>
                      <a:chOff x="6986427" y="2972145"/>
                      <a:chExt cx="283630" cy="253824"/>
                    </a:xfrm>
                  </p:grpSpPr>
                  <p:pic>
                    <p:nvPicPr>
                      <p:cNvPr id="448" name="Picture 24 22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9" name="Picture 24 22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9" name="Group 438"/>
                  <p:cNvGrpSpPr/>
                  <p:nvPr/>
                </p:nvGrpSpPr>
                <p:grpSpPr>
                  <a:xfrm>
                    <a:off x="4935889" y="3265811"/>
                    <a:ext cx="499826" cy="320263"/>
                    <a:chOff x="4503627" y="2218458"/>
                    <a:chExt cx="499826" cy="320263"/>
                  </a:xfrm>
                </p:grpSpPr>
                <p:grpSp>
                  <p:nvGrpSpPr>
                    <p:cNvPr id="440" name="Group 176"/>
                    <p:cNvGrpSpPr/>
                    <p:nvPr/>
                  </p:nvGrpSpPr>
                  <p:grpSpPr>
                    <a:xfrm>
                      <a:off x="4503627" y="2301538"/>
                      <a:ext cx="300259" cy="237183"/>
                      <a:chOff x="2962956" y="2115885"/>
                      <a:chExt cx="300259" cy="237183"/>
                    </a:xfrm>
                  </p:grpSpPr>
                  <p:pic>
                    <p:nvPicPr>
                      <p:cNvPr id="444" name="Picture 24 22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5" name="Picture 24 23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1" name="Group 179"/>
                    <p:cNvGrpSpPr/>
                    <p:nvPr/>
                  </p:nvGrpSpPr>
                  <p:grpSpPr>
                    <a:xfrm>
                      <a:off x="4719823" y="2218458"/>
                      <a:ext cx="283630" cy="253824"/>
                      <a:chOff x="6986427" y="2972145"/>
                      <a:chExt cx="283630" cy="253824"/>
                    </a:xfrm>
                  </p:grpSpPr>
                  <p:pic>
                    <p:nvPicPr>
                      <p:cNvPr id="442" name="Picture 24 23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3" name="Picture 24 23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3" name="Group 392"/>
                <p:cNvGrpSpPr/>
                <p:nvPr/>
              </p:nvGrpSpPr>
              <p:grpSpPr>
                <a:xfrm rot="19661454">
                  <a:off x="6800712" y="2979296"/>
                  <a:ext cx="601238" cy="499826"/>
                  <a:chOff x="5841977" y="3176030"/>
                  <a:chExt cx="601238" cy="499826"/>
                </a:xfrm>
              </p:grpSpPr>
              <p:grpSp>
                <p:nvGrpSpPr>
                  <p:cNvPr id="424" name="Group 423"/>
                  <p:cNvGrpSpPr/>
                  <p:nvPr/>
                </p:nvGrpSpPr>
                <p:grpSpPr>
                  <a:xfrm rot="19742345">
                    <a:off x="5841977" y="3207622"/>
                    <a:ext cx="499826" cy="320263"/>
                    <a:chOff x="4503627" y="2218458"/>
                    <a:chExt cx="499826" cy="320263"/>
                  </a:xfrm>
                </p:grpSpPr>
                <p:grpSp>
                  <p:nvGrpSpPr>
                    <p:cNvPr id="432" name="Group 176"/>
                    <p:cNvGrpSpPr/>
                    <p:nvPr/>
                  </p:nvGrpSpPr>
                  <p:grpSpPr>
                    <a:xfrm>
                      <a:off x="4503627" y="2301538"/>
                      <a:ext cx="300259" cy="237183"/>
                      <a:chOff x="2962956" y="2115885"/>
                      <a:chExt cx="300259" cy="237183"/>
                    </a:xfrm>
                  </p:grpSpPr>
                  <p:pic>
                    <p:nvPicPr>
                      <p:cNvPr id="436" name="Picture 24 23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23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p:cNvGrpSpPr/>
                    <p:nvPr/>
                  </p:nvGrpSpPr>
                  <p:grpSpPr>
                    <a:xfrm>
                      <a:off x="4719823" y="2218458"/>
                      <a:ext cx="283630" cy="253824"/>
                      <a:chOff x="6986427" y="2972145"/>
                      <a:chExt cx="283630" cy="253824"/>
                    </a:xfrm>
                  </p:grpSpPr>
                  <p:pic>
                    <p:nvPicPr>
                      <p:cNvPr id="434" name="Picture 24 23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23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5" name="Group 424"/>
                  <p:cNvGrpSpPr/>
                  <p:nvPr/>
                </p:nvGrpSpPr>
                <p:grpSpPr>
                  <a:xfrm rot="17239213">
                    <a:off x="6033171" y="3265811"/>
                    <a:ext cx="499826" cy="320263"/>
                    <a:chOff x="4503627" y="2218458"/>
                    <a:chExt cx="499826" cy="320263"/>
                  </a:xfrm>
                </p:grpSpPr>
                <p:grpSp>
                  <p:nvGrpSpPr>
                    <p:cNvPr id="426" name="Group 176"/>
                    <p:cNvGrpSpPr/>
                    <p:nvPr/>
                  </p:nvGrpSpPr>
                  <p:grpSpPr>
                    <a:xfrm>
                      <a:off x="4503627" y="2301538"/>
                      <a:ext cx="300259" cy="237183"/>
                      <a:chOff x="2962956" y="2115885"/>
                      <a:chExt cx="300259" cy="237183"/>
                    </a:xfrm>
                  </p:grpSpPr>
                  <p:pic>
                    <p:nvPicPr>
                      <p:cNvPr id="430" name="Picture 24 237"/>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1" name="Picture 24 238"/>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7" name="Group 179"/>
                    <p:cNvGrpSpPr/>
                    <p:nvPr/>
                  </p:nvGrpSpPr>
                  <p:grpSpPr>
                    <a:xfrm>
                      <a:off x="4719823" y="2218458"/>
                      <a:ext cx="283630" cy="253824"/>
                      <a:chOff x="6986427" y="2972145"/>
                      <a:chExt cx="283630" cy="253824"/>
                    </a:xfrm>
                  </p:grpSpPr>
                  <p:pic>
                    <p:nvPicPr>
                      <p:cNvPr id="428" name="Picture 24 239"/>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9" name="Picture 24 240"/>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4" name="Group 393"/>
                <p:cNvGrpSpPr/>
                <p:nvPr/>
              </p:nvGrpSpPr>
              <p:grpSpPr>
                <a:xfrm rot="2171672">
                  <a:off x="7240864" y="2945788"/>
                  <a:ext cx="657768" cy="378452"/>
                  <a:chOff x="4777947" y="3207622"/>
                  <a:chExt cx="657768" cy="378452"/>
                </a:xfrm>
              </p:grpSpPr>
              <p:grpSp>
                <p:nvGrpSpPr>
                  <p:cNvPr id="410" name="Group 409"/>
                  <p:cNvGrpSpPr/>
                  <p:nvPr/>
                </p:nvGrpSpPr>
                <p:grpSpPr>
                  <a:xfrm>
                    <a:off x="4777947" y="3207622"/>
                    <a:ext cx="499826" cy="320263"/>
                    <a:chOff x="4503627" y="2218458"/>
                    <a:chExt cx="499826" cy="320263"/>
                  </a:xfrm>
                </p:grpSpPr>
                <p:grpSp>
                  <p:nvGrpSpPr>
                    <p:cNvPr id="418" name="Group 176"/>
                    <p:cNvGrpSpPr/>
                    <p:nvPr/>
                  </p:nvGrpSpPr>
                  <p:grpSpPr>
                    <a:xfrm>
                      <a:off x="4503627" y="2301538"/>
                      <a:ext cx="300259" cy="237183"/>
                      <a:chOff x="2962956" y="2115885"/>
                      <a:chExt cx="300259" cy="237183"/>
                    </a:xfrm>
                  </p:grpSpPr>
                  <p:pic>
                    <p:nvPicPr>
                      <p:cNvPr id="422" name="Picture 24 241"/>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242"/>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p:cNvGrpSpPr/>
                    <p:nvPr/>
                  </p:nvGrpSpPr>
                  <p:grpSpPr>
                    <a:xfrm>
                      <a:off x="4719823" y="2218458"/>
                      <a:ext cx="283630" cy="253824"/>
                      <a:chOff x="6986427" y="2972145"/>
                      <a:chExt cx="283630" cy="253824"/>
                    </a:xfrm>
                  </p:grpSpPr>
                  <p:pic>
                    <p:nvPicPr>
                      <p:cNvPr id="420" name="Picture 24 243"/>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244"/>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1" name="Group 410"/>
                  <p:cNvGrpSpPr/>
                  <p:nvPr/>
                </p:nvGrpSpPr>
                <p:grpSpPr>
                  <a:xfrm>
                    <a:off x="4935889" y="3265811"/>
                    <a:ext cx="499826" cy="320263"/>
                    <a:chOff x="4503627" y="2218458"/>
                    <a:chExt cx="499826" cy="320263"/>
                  </a:xfrm>
                </p:grpSpPr>
                <p:grpSp>
                  <p:nvGrpSpPr>
                    <p:cNvPr id="412" name="Group 176"/>
                    <p:cNvGrpSpPr/>
                    <p:nvPr/>
                  </p:nvGrpSpPr>
                  <p:grpSpPr>
                    <a:xfrm>
                      <a:off x="4503627" y="2301538"/>
                      <a:ext cx="300259" cy="237183"/>
                      <a:chOff x="2962956" y="2115885"/>
                      <a:chExt cx="300259" cy="237183"/>
                    </a:xfrm>
                  </p:grpSpPr>
                  <p:pic>
                    <p:nvPicPr>
                      <p:cNvPr id="416" name="Picture 24 245"/>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7" name="Picture 24 246"/>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3" name="Group 179"/>
                    <p:cNvGrpSpPr/>
                    <p:nvPr/>
                  </p:nvGrpSpPr>
                  <p:grpSpPr>
                    <a:xfrm>
                      <a:off x="4719823" y="2218458"/>
                      <a:ext cx="283630" cy="253824"/>
                      <a:chOff x="6986427" y="2972145"/>
                      <a:chExt cx="283630" cy="253824"/>
                    </a:xfrm>
                  </p:grpSpPr>
                  <p:pic>
                    <p:nvPicPr>
                      <p:cNvPr id="414" name="Picture 24 247"/>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5" name="Picture 24 248"/>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95" name="Group 394"/>
                <p:cNvGrpSpPr/>
                <p:nvPr/>
              </p:nvGrpSpPr>
              <p:grpSpPr>
                <a:xfrm rot="21049340">
                  <a:off x="7270080" y="2509410"/>
                  <a:ext cx="601238" cy="499826"/>
                  <a:chOff x="5841977" y="3176030"/>
                  <a:chExt cx="601238" cy="499826"/>
                </a:xfrm>
              </p:grpSpPr>
              <p:grpSp>
                <p:nvGrpSpPr>
                  <p:cNvPr id="396" name="Group 395"/>
                  <p:cNvGrpSpPr/>
                  <p:nvPr/>
                </p:nvGrpSpPr>
                <p:grpSpPr>
                  <a:xfrm rot="19742345">
                    <a:off x="5841977" y="3207622"/>
                    <a:ext cx="499826" cy="320263"/>
                    <a:chOff x="4503627" y="2218458"/>
                    <a:chExt cx="499826" cy="320263"/>
                  </a:xfrm>
                </p:grpSpPr>
                <p:grpSp>
                  <p:nvGrpSpPr>
                    <p:cNvPr id="404" name="Group 176"/>
                    <p:cNvGrpSpPr/>
                    <p:nvPr/>
                  </p:nvGrpSpPr>
                  <p:grpSpPr>
                    <a:xfrm>
                      <a:off x="4503627" y="2301538"/>
                      <a:ext cx="300259" cy="237183"/>
                      <a:chOff x="2962956" y="2115885"/>
                      <a:chExt cx="300259" cy="237183"/>
                    </a:xfrm>
                  </p:grpSpPr>
                  <p:pic>
                    <p:nvPicPr>
                      <p:cNvPr id="408" name="Picture 24 249"/>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250"/>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p:cNvGrpSpPr/>
                    <p:nvPr/>
                  </p:nvGrpSpPr>
                  <p:grpSpPr>
                    <a:xfrm>
                      <a:off x="4719823" y="2218458"/>
                      <a:ext cx="283630" cy="253824"/>
                      <a:chOff x="6986427" y="2972145"/>
                      <a:chExt cx="283630" cy="253824"/>
                    </a:xfrm>
                  </p:grpSpPr>
                  <p:pic>
                    <p:nvPicPr>
                      <p:cNvPr id="406" name="Picture 24 251"/>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252"/>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p:cNvGrpSpPr/>
                  <p:nvPr/>
                </p:nvGrpSpPr>
                <p:grpSpPr>
                  <a:xfrm rot="17239213">
                    <a:off x="6033171" y="3265811"/>
                    <a:ext cx="499826" cy="320263"/>
                    <a:chOff x="4503627" y="2218458"/>
                    <a:chExt cx="499826" cy="320263"/>
                  </a:xfrm>
                </p:grpSpPr>
                <p:grpSp>
                  <p:nvGrpSpPr>
                    <p:cNvPr id="398" name="Group 176"/>
                    <p:cNvGrpSpPr/>
                    <p:nvPr/>
                  </p:nvGrpSpPr>
                  <p:grpSpPr>
                    <a:xfrm>
                      <a:off x="4503627" y="2301538"/>
                      <a:ext cx="300259" cy="237183"/>
                      <a:chOff x="2962956" y="2115885"/>
                      <a:chExt cx="300259" cy="237183"/>
                    </a:xfrm>
                  </p:grpSpPr>
                  <p:pic>
                    <p:nvPicPr>
                      <p:cNvPr id="402" name="Picture 24 253"/>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254"/>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p:cNvGrpSpPr/>
                    <p:nvPr/>
                  </p:nvGrpSpPr>
                  <p:grpSpPr>
                    <a:xfrm>
                      <a:off x="4719823" y="2218458"/>
                      <a:ext cx="283630" cy="253824"/>
                      <a:chOff x="6986427" y="2972145"/>
                      <a:chExt cx="283630" cy="253824"/>
                    </a:xfrm>
                  </p:grpSpPr>
                  <p:pic>
                    <p:nvPicPr>
                      <p:cNvPr id="400" name="Picture 24 255"/>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56"/>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sp>
        <p:nvSpPr>
          <p:cNvPr id="511" name="TextBox 510"/>
          <p:cNvSpPr txBox="1"/>
          <p:nvPr/>
        </p:nvSpPr>
        <p:spPr>
          <a:xfrm>
            <a:off x="512723" y="2021610"/>
            <a:ext cx="7635834" cy="954107"/>
          </a:xfrm>
          <a:prstGeom prst="rect">
            <a:avLst/>
          </a:prstGeom>
          <a:noFill/>
        </p:spPr>
        <p:txBody>
          <a:bodyPr wrap="square" rtlCol="0">
            <a:spAutoFit/>
          </a:bodyPr>
          <a:lstStyle/>
          <a:p>
            <a:pPr indent="1200150"/>
            <a:r>
              <a:rPr lang="en-US" dirty="0">
                <a:solidFill>
                  <a:schemeClr val="accent4"/>
                </a:solidFill>
              </a:rPr>
              <a:t>Floc density approaches the density of water because the floc includes water</a:t>
            </a:r>
          </a:p>
        </p:txBody>
      </p:sp>
      <p:sp>
        <p:nvSpPr>
          <p:cNvPr id="512" name="TextBox 511"/>
          <p:cNvSpPr txBox="1"/>
          <p:nvPr/>
        </p:nvSpPr>
        <p:spPr>
          <a:xfrm>
            <a:off x="4055113" y="6370928"/>
            <a:ext cx="744114" cy="523220"/>
          </a:xfrm>
          <a:prstGeom prst="rect">
            <a:avLst/>
          </a:prstGeom>
          <a:noFill/>
        </p:spPr>
        <p:txBody>
          <a:bodyPr wrap="none" rtlCol="0">
            <a:spAutoFit/>
          </a:bodyPr>
          <a:lstStyle/>
          <a:p>
            <a:r>
              <a:rPr lang="en-US" dirty="0">
                <a:solidFill>
                  <a:schemeClr val="accent4"/>
                </a:solidFill>
              </a:rPr>
              <a:t>No!</a:t>
            </a:r>
          </a:p>
        </p:txBody>
      </p:sp>
      <p:pic>
        <p:nvPicPr>
          <p:cNvPr id="5" name="Picture 4">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514046" y="5126328"/>
            <a:ext cx="2116203" cy="429258"/>
          </a:xfrm>
          <a:prstGeom prst="rect">
            <a:avLst/>
          </a:prstGeom>
        </p:spPr>
      </p:pic>
      <p:pic>
        <p:nvPicPr>
          <p:cNvPr id="12" name="Picture 11">
            <a:extLst>
              <a:ext uri="{FF2B5EF4-FFF2-40B4-BE49-F238E27FC236}">
                <a16:creationId xmlns:a16="http://schemas.microsoft.com/office/drawing/2014/main" id="{DD367D48-1DC9-4A5F-83FF-9461B518C89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949396" y="5077901"/>
            <a:ext cx="2365340" cy="45275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511" grpId="0"/>
      <p:bldP spid="5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Fractal Geometry</a:t>
            </a:r>
          </a:p>
        </p:txBody>
      </p:sp>
      <p:sp>
        <p:nvSpPr>
          <p:cNvPr id="3" name="Content Placeholder 2"/>
          <p:cNvSpPr>
            <a:spLocks noGrp="1"/>
          </p:cNvSpPr>
          <p:nvPr>
            <p:ph idx="1"/>
          </p:nvPr>
        </p:nvSpPr>
        <p:spPr/>
        <p:txBody>
          <a:bodyPr/>
          <a:lstStyle/>
          <a:p>
            <a:r>
              <a:rPr lang="en-US" dirty="0"/>
              <a:t>Fractal geometry explains the changes in floc density and sedimentation velocity as a function of floc size</a:t>
            </a:r>
          </a:p>
          <a:p>
            <a:r>
              <a:rPr lang="en-US" dirty="0"/>
              <a:t>The fractal dimension of flocs is </a:t>
            </a:r>
            <a:r>
              <a:rPr lang="en-US" u="sng" dirty="0"/>
              <a:t>approximately</a:t>
            </a:r>
            <a:r>
              <a:rPr lang="en-US" dirty="0"/>
              <a:t> 2.3 (based on floc measurements)</a:t>
            </a:r>
          </a:p>
          <a:p>
            <a:r>
              <a:rPr lang="en-US" dirty="0"/>
              <a:t>Further research to quantify the fractal dimension in flocculation is needed</a:t>
            </a:r>
          </a:p>
          <a:p>
            <a:endParaRPr lang="en-US" dirty="0"/>
          </a:p>
        </p:txBody>
      </p:sp>
      <p:pic>
        <p:nvPicPr>
          <p:cNvPr id="5" name="Picture 4">
            <a:extLst>
              <a:ext uri="{FF2B5EF4-FFF2-40B4-BE49-F238E27FC236}">
                <a16:creationId xmlns:a16="http://schemas.microsoft.com/office/drawing/2014/main" id="{3673B4E5-D2EF-4755-B1B5-A8C487D1B47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39776" y="3429000"/>
            <a:ext cx="2268293" cy="434181"/>
          </a:xfrm>
          <a:prstGeom prst="rect">
            <a:avLst/>
          </a:prstGeom>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Clay + Coagulant nanoparticle density (clay dominates)</a:t>
            </a:r>
          </a:p>
        </p:txBody>
      </p:sp>
      <p:pic>
        <p:nvPicPr>
          <p:cNvPr id="14" name="Picture 13"/>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300291" y="1765611"/>
            <a:ext cx="2647759" cy="601763"/>
          </a:xfrm>
          <a:prstGeom prst="rect">
            <a:avLst/>
          </a:prstGeom>
        </p:spPr>
      </p:pic>
      <p:pic>
        <p:nvPicPr>
          <p:cNvPr id="31" name="Picture 30"/>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98705" y="3467661"/>
            <a:ext cx="3091061" cy="605775"/>
          </a:xfrm>
          <a:prstGeom prst="rect">
            <a:avLst/>
          </a:prstGeom>
        </p:spPr>
      </p:pic>
      <p:sp>
        <p:nvSpPr>
          <p:cNvPr id="16" name="TextBox 15"/>
          <p:cNvSpPr txBox="1"/>
          <p:nvPr/>
        </p:nvSpPr>
        <p:spPr>
          <a:xfrm>
            <a:off x="5757945" y="3508935"/>
            <a:ext cx="3386055" cy="523220"/>
          </a:xfrm>
          <a:prstGeom prst="rect">
            <a:avLst/>
          </a:prstGeom>
          <a:noFill/>
        </p:spPr>
        <p:txBody>
          <a:bodyPr wrap="none" rtlCol="0">
            <a:spAutoFit/>
          </a:bodyPr>
          <a:lstStyle/>
          <a:p>
            <a:r>
              <a:rPr lang="en-US" dirty="0"/>
              <a:t>Volume of clay in floc</a:t>
            </a:r>
          </a:p>
        </p:txBody>
      </p:sp>
      <p:sp>
        <p:nvSpPr>
          <p:cNvPr id="17" name="TextBox 16"/>
          <p:cNvSpPr txBox="1"/>
          <p:nvPr/>
        </p:nvSpPr>
        <p:spPr>
          <a:xfrm>
            <a:off x="5882197" y="1804882"/>
            <a:ext cx="2165978" cy="523220"/>
          </a:xfrm>
          <a:prstGeom prst="rect">
            <a:avLst/>
          </a:prstGeom>
          <a:noFill/>
        </p:spPr>
        <p:txBody>
          <a:bodyPr wrap="none" rtlCol="0">
            <a:spAutoFit/>
          </a:bodyPr>
          <a:lstStyle/>
          <a:p>
            <a:r>
              <a:rPr lang="en-US" dirty="0"/>
              <a:t>Floc diameter</a:t>
            </a:r>
          </a:p>
        </p:txBody>
      </p:sp>
      <p:pic>
        <p:nvPicPr>
          <p:cNvPr id="50" name="Picture 49"/>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67597" y="5512968"/>
            <a:ext cx="5983537" cy="605776"/>
          </a:xfrm>
          <a:prstGeom prst="rect">
            <a:avLst/>
          </a:prstGeom>
        </p:spPr>
      </p:pic>
      <p:sp>
        <p:nvSpPr>
          <p:cNvPr id="19" name="TextBox 18"/>
          <p:cNvSpPr txBox="1"/>
          <p:nvPr/>
        </p:nvSpPr>
        <p:spPr>
          <a:xfrm>
            <a:off x="5696377" y="5558146"/>
            <a:ext cx="3033203" cy="523220"/>
          </a:xfrm>
          <a:prstGeom prst="rect">
            <a:avLst/>
          </a:prstGeom>
          <a:noFill/>
        </p:spPr>
        <p:txBody>
          <a:bodyPr wrap="none" rtlCol="0">
            <a:spAutoFit/>
          </a:bodyPr>
          <a:lstStyle/>
          <a:p>
            <a:r>
              <a:rPr lang="en-US" dirty="0"/>
              <a:t>Mass of clay in floc</a:t>
            </a:r>
          </a:p>
        </p:txBody>
      </p:sp>
      <p:pic>
        <p:nvPicPr>
          <p:cNvPr id="51" name="Picture 50"/>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203701" y="4273493"/>
            <a:ext cx="3349821" cy="431263"/>
          </a:xfrm>
          <a:prstGeom prst="rect">
            <a:avLst/>
          </a:prstGeom>
        </p:spPr>
      </p:pic>
      <p:sp>
        <p:nvSpPr>
          <p:cNvPr id="23" name="TextBox 22"/>
          <p:cNvSpPr txBox="1"/>
          <p:nvPr/>
        </p:nvSpPr>
        <p:spPr>
          <a:xfrm>
            <a:off x="5757945" y="4266183"/>
            <a:ext cx="5450723" cy="523220"/>
          </a:xfrm>
          <a:prstGeom prst="rect">
            <a:avLst/>
          </a:prstGeom>
          <a:noFill/>
        </p:spPr>
        <p:txBody>
          <a:bodyPr wrap="none" rtlCol="0">
            <a:spAutoFit/>
          </a:bodyPr>
          <a:lstStyle/>
          <a:p>
            <a:r>
              <a:rPr lang="en-US" dirty="0"/>
              <a:t>Volume of floc made of water + clay</a:t>
            </a:r>
          </a:p>
        </p:txBody>
      </p:sp>
      <p:pic>
        <p:nvPicPr>
          <p:cNvPr id="53" name="Picture 52"/>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1019469" y="6429293"/>
            <a:ext cx="2902507" cy="417223"/>
          </a:xfrm>
          <a:prstGeom prst="rect">
            <a:avLst/>
          </a:prstGeom>
        </p:spPr>
      </p:pic>
      <p:sp>
        <p:nvSpPr>
          <p:cNvPr id="36" name="TextBox 35"/>
          <p:cNvSpPr txBox="1"/>
          <p:nvPr/>
        </p:nvSpPr>
        <p:spPr>
          <a:xfrm>
            <a:off x="5573713" y="6337336"/>
            <a:ext cx="3233578" cy="523220"/>
          </a:xfrm>
          <a:prstGeom prst="rect">
            <a:avLst/>
          </a:prstGeom>
          <a:noFill/>
        </p:spPr>
        <p:txBody>
          <a:bodyPr wrap="none" rtlCol="0">
            <a:spAutoFit/>
          </a:bodyPr>
          <a:lstStyle/>
          <a:p>
            <a:r>
              <a:rPr lang="en-US" dirty="0"/>
              <a:t>Mass of water in floc</a:t>
            </a:r>
          </a:p>
        </p:txBody>
      </p:sp>
      <p:pic>
        <p:nvPicPr>
          <p:cNvPr id="39" name="Picture 38"/>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a:xfrm>
            <a:off x="1163974" y="2640373"/>
            <a:ext cx="3634658" cy="690020"/>
          </a:xfrm>
          <a:prstGeom prst="rect">
            <a:avLst/>
          </a:prstGeom>
        </p:spPr>
      </p:pic>
      <p:pic>
        <p:nvPicPr>
          <p:cNvPr id="52" name="Picture 51"/>
          <p:cNvPicPr>
            <a:picLocks noChangeAspect="1"/>
          </p:cNvPicPr>
          <p:nvPr>
            <p:custDataLst>
              <p:tags r:id="rId7"/>
            </p:custDataLst>
          </p:nvPr>
        </p:nvPicPr>
        <p:blipFill>
          <a:blip r:embed="rId15" cstate="print">
            <a:extLst>
              <a:ext uri="{28A0092B-C50C-407E-A947-70E740481C1C}">
                <a14:useLocalDpi xmlns:a14="http://schemas.microsoft.com/office/drawing/2010/main" val="0"/>
              </a:ext>
            </a:extLst>
          </a:blip>
          <a:stretch>
            <a:fillRect/>
          </a:stretch>
        </p:blipFill>
        <p:spPr>
          <a:xfrm>
            <a:off x="1043534" y="4820082"/>
            <a:ext cx="3648695" cy="431263"/>
          </a:xfrm>
          <a:prstGeom prst="rect">
            <a:avLst/>
          </a:prstGeom>
        </p:spPr>
      </p:pic>
      <p:sp>
        <p:nvSpPr>
          <p:cNvPr id="41" name="TextBox 40"/>
          <p:cNvSpPr txBox="1"/>
          <p:nvPr/>
        </p:nvSpPr>
        <p:spPr>
          <a:xfrm>
            <a:off x="5597779" y="4812772"/>
            <a:ext cx="5097870" cy="523220"/>
          </a:xfrm>
          <a:prstGeom prst="rect">
            <a:avLst/>
          </a:prstGeom>
          <a:noFill/>
        </p:spPr>
        <p:txBody>
          <a:bodyPr wrap="none" rtlCol="0">
            <a:spAutoFit/>
          </a:bodyPr>
          <a:lstStyle/>
          <a:p>
            <a:r>
              <a:rPr lang="en-US" dirty="0"/>
              <a:t>Mass of floc made of water + clay</a:t>
            </a:r>
          </a:p>
        </p:txBody>
      </p:sp>
    </p:spTree>
    <p:extLst>
      <p:ext uri="{BB962C8B-B14F-4D97-AF65-F5344CB8AC3E}">
        <p14:creationId xmlns:p14="http://schemas.microsoft.com/office/powerpoint/2010/main" val="198064689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Clay + Coagulant nanoparticle density (clay dominates)</a:t>
            </a:r>
          </a:p>
        </p:txBody>
      </p:sp>
      <p:pic>
        <p:nvPicPr>
          <p:cNvPr id="8" name="Picture 7"/>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66463" y="1911206"/>
            <a:ext cx="6848072" cy="431265"/>
          </a:xfrm>
          <a:prstGeom prst="rect">
            <a:avLst/>
          </a:prstGeom>
        </p:spPr>
      </p:pic>
      <p:pic>
        <p:nvPicPr>
          <p:cNvPr id="11" name="Picture 10"/>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8959" y="2666444"/>
            <a:ext cx="8308352" cy="431265"/>
          </a:xfrm>
          <a:prstGeom prst="rect">
            <a:avLst/>
          </a:prstGeom>
        </p:spPr>
      </p:pic>
      <p:pic>
        <p:nvPicPr>
          <p:cNvPr id="15" name="Picture 14"/>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88960" y="3557075"/>
            <a:ext cx="8412657" cy="431265"/>
          </a:xfrm>
          <a:prstGeom prst="rect">
            <a:avLst/>
          </a:prstGeom>
        </p:spPr>
      </p:pic>
    </p:spTree>
    <p:extLst>
      <p:ext uri="{BB962C8B-B14F-4D97-AF65-F5344CB8AC3E}">
        <p14:creationId xmlns:p14="http://schemas.microsoft.com/office/powerpoint/2010/main" val="170145576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Clay + Coagulant nanoparticle density (clay dominates)</a:t>
            </a:r>
          </a:p>
        </p:txBody>
      </p:sp>
      <p:pic>
        <p:nvPicPr>
          <p:cNvPr id="6" name="Picture 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7200" y="1939966"/>
            <a:ext cx="2200448" cy="850493"/>
          </a:xfrm>
          <a:prstGeom prst="rect">
            <a:avLst/>
          </a:prstGeom>
        </p:spPr>
      </p:pic>
      <p:pic>
        <p:nvPicPr>
          <p:cNvPr id="21" name="Picture 20"/>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09665" y="1985024"/>
            <a:ext cx="4636872" cy="258406"/>
          </a:xfrm>
          <a:prstGeom prst="rect">
            <a:avLst/>
          </a:prstGeom>
        </p:spPr>
      </p:pic>
      <p:pic>
        <p:nvPicPr>
          <p:cNvPr id="22" name="Picture 2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59266" y="3149379"/>
            <a:ext cx="6288426" cy="894623"/>
          </a:xfrm>
          <a:prstGeom prst="rect">
            <a:avLst/>
          </a:prstGeom>
        </p:spPr>
      </p:pic>
      <p:pic>
        <p:nvPicPr>
          <p:cNvPr id="23" name="Picture 22"/>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59266" y="4568238"/>
            <a:ext cx="5423892" cy="894623"/>
          </a:xfrm>
          <a:prstGeom prst="rect">
            <a:avLst/>
          </a:prstGeom>
        </p:spPr>
      </p:pic>
      <p:pic>
        <p:nvPicPr>
          <p:cNvPr id="24" name="Picture 23"/>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59266" y="5762447"/>
            <a:ext cx="5423892" cy="894623"/>
          </a:xfrm>
          <a:prstGeom prst="rect">
            <a:avLst/>
          </a:prstGeom>
        </p:spPr>
      </p:pic>
      <p:sp>
        <p:nvSpPr>
          <p:cNvPr id="20" name="TextBox 19"/>
          <p:cNvSpPr txBox="1"/>
          <p:nvPr/>
        </p:nvSpPr>
        <p:spPr>
          <a:xfrm>
            <a:off x="7105475" y="4781725"/>
            <a:ext cx="8981946" cy="523220"/>
          </a:xfrm>
          <a:prstGeom prst="rect">
            <a:avLst/>
          </a:prstGeom>
          <a:noFill/>
        </p:spPr>
        <p:txBody>
          <a:bodyPr wrap="none" rtlCol="0">
            <a:spAutoFit/>
          </a:bodyPr>
          <a:lstStyle/>
          <a:p>
            <a:r>
              <a:rPr lang="en-US" dirty="0"/>
              <a:t>Subtract water density from both sides to get buoyant density</a:t>
            </a:r>
          </a:p>
        </p:txBody>
      </p:sp>
    </p:spTree>
    <p:extLst>
      <p:ext uri="{BB962C8B-B14F-4D97-AF65-F5344CB8AC3E}">
        <p14:creationId xmlns:p14="http://schemas.microsoft.com/office/powerpoint/2010/main" val="307198949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Clay + Coagulant nanoparticle density (clay dominates)</a:t>
            </a:r>
          </a:p>
        </p:txBody>
      </p:sp>
      <p:pic>
        <p:nvPicPr>
          <p:cNvPr id="11" name="Picture 10"/>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41152" y="1608347"/>
            <a:ext cx="5464011" cy="894623"/>
          </a:xfrm>
          <a:prstGeom prst="rect">
            <a:avLst/>
          </a:prstGeom>
        </p:spPr>
      </p:pic>
      <p:pic>
        <p:nvPicPr>
          <p:cNvPr id="4" name="Picture 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6766100" y="2409160"/>
            <a:ext cx="3091061" cy="605775"/>
          </a:xfrm>
          <a:prstGeom prst="rect">
            <a:avLst/>
          </a:prstGeom>
        </p:spPr>
      </p:pic>
      <p:pic>
        <p:nvPicPr>
          <p:cNvPr id="25" name="Picture 24"/>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766100" y="1608347"/>
            <a:ext cx="2302753" cy="605773"/>
          </a:xfrm>
          <a:prstGeom prst="rect">
            <a:avLst/>
          </a:prstGeom>
        </p:spPr>
      </p:pic>
      <p:pic>
        <p:nvPicPr>
          <p:cNvPr id="12" name="Picture 11"/>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0199413" y="3014935"/>
            <a:ext cx="3885395" cy="1163406"/>
          </a:xfrm>
          <a:prstGeom prst="rect">
            <a:avLst/>
          </a:prstGeom>
        </p:spPr>
      </p:pic>
      <p:pic>
        <p:nvPicPr>
          <p:cNvPr id="9" name="Picture 8">
            <a:extLst>
              <a:ext uri="{FF2B5EF4-FFF2-40B4-BE49-F238E27FC236}">
                <a16:creationId xmlns:a16="http://schemas.microsoft.com/office/drawing/2014/main" id="{24140AAF-9DB4-481B-BD0C-3E797441024A}"/>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41152" y="6193619"/>
            <a:ext cx="5248000" cy="664381"/>
          </a:xfrm>
          <a:prstGeom prst="rect">
            <a:avLst/>
          </a:prstGeom>
        </p:spPr>
      </p:pic>
      <p:pic>
        <p:nvPicPr>
          <p:cNvPr id="27" name="Picture 2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822157" y="2882947"/>
            <a:ext cx="7698556" cy="1247658"/>
          </a:xfrm>
          <a:prstGeom prst="rect">
            <a:avLst/>
          </a:prstGeom>
        </p:spPr>
      </p:pic>
      <p:pic>
        <p:nvPicPr>
          <p:cNvPr id="20" name="Picture 19"/>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799034" y="3114208"/>
            <a:ext cx="3682801" cy="1163406"/>
          </a:xfrm>
          <a:prstGeom prst="rect">
            <a:avLst/>
          </a:prstGeom>
        </p:spPr>
      </p:pic>
      <p:pic>
        <p:nvPicPr>
          <p:cNvPr id="23" name="Picture 22"/>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766100" y="4838934"/>
            <a:ext cx="4828157" cy="1163409"/>
          </a:xfrm>
          <a:prstGeom prst="rect">
            <a:avLst/>
          </a:prstGeom>
        </p:spPr>
      </p:pic>
      <p:pic>
        <p:nvPicPr>
          <p:cNvPr id="28" name="Picture 27"/>
          <p:cNvPicPr>
            <a:picLocks noChangeAspect="1"/>
          </p:cNvPicPr>
          <p:nvPr>
            <p:custDataLst>
              <p:tags r:id="rId9"/>
            </p:custDataLst>
          </p:nvPr>
        </p:nvPicPr>
        <p:blipFill>
          <a:blip r:embed="rId16" cstate="print">
            <a:extLst>
              <a:ext uri="{28A0092B-C50C-407E-A947-70E740481C1C}">
                <a14:useLocalDpi xmlns:a14="http://schemas.microsoft.com/office/drawing/2010/main" val="0"/>
              </a:ext>
            </a:extLst>
          </a:blip>
          <a:stretch>
            <a:fillRect/>
          </a:stretch>
        </p:blipFill>
        <p:spPr>
          <a:xfrm>
            <a:off x="-1822157" y="4394294"/>
            <a:ext cx="7698556" cy="1247658"/>
          </a:xfrm>
          <a:prstGeom prst="rect">
            <a:avLst/>
          </a:prstGeom>
        </p:spPr>
      </p:pic>
    </p:spTree>
    <p:extLst>
      <p:ext uri="{BB962C8B-B14F-4D97-AF65-F5344CB8AC3E}">
        <p14:creationId xmlns:p14="http://schemas.microsoft.com/office/powerpoint/2010/main" val="41541278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happens as coagulant dose increases?</a:t>
            </a:r>
          </a:p>
        </p:txBody>
      </p:sp>
      <p:sp>
        <p:nvSpPr>
          <p:cNvPr id="3" name="Content Placeholder 2"/>
          <p:cNvSpPr>
            <a:spLocks noGrp="1"/>
          </p:cNvSpPr>
          <p:nvPr>
            <p:ph idx="1"/>
          </p:nvPr>
        </p:nvSpPr>
        <p:spPr/>
        <p:txBody>
          <a:bodyPr/>
          <a:lstStyle/>
          <a:p>
            <a:r>
              <a:rPr lang="en-US" dirty="0"/>
              <a:t>Coagulant nanoparticle aggregation begins</a:t>
            </a:r>
          </a:p>
          <a:p>
            <a:r>
              <a:rPr lang="en-US" dirty="0"/>
              <a:t>Collisions between nanoparticles and other particles and other nanoparticles are driven by diffusion</a:t>
            </a:r>
          </a:p>
          <a:p>
            <a:r>
              <a:rPr lang="en-US" dirty="0"/>
              <a:t>Perhaps the probability of a collision with clay or an other nanoparticle is based on the total surface area of the different types of particles</a:t>
            </a:r>
          </a:p>
          <a:p>
            <a:r>
              <a:rPr lang="en-US" dirty="0"/>
              <a:t>Perhaps assume that surface area is conservative even as the particles aggregate?</a:t>
            </a:r>
          </a:p>
        </p:txBody>
      </p:sp>
    </p:spTree>
    <p:extLst>
      <p:ext uri="{BB962C8B-B14F-4D97-AF65-F5344CB8AC3E}">
        <p14:creationId xmlns:p14="http://schemas.microsoft.com/office/powerpoint/2010/main" val="253224284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Density Hypotheses (fluffy flocs)</a:t>
            </a:r>
          </a:p>
        </p:txBody>
      </p:sp>
      <p:sp>
        <p:nvSpPr>
          <p:cNvPr id="3" name="Content Placeholder 2"/>
          <p:cNvSpPr>
            <a:spLocks noGrp="1"/>
          </p:cNvSpPr>
          <p:nvPr>
            <p:ph idx="1"/>
          </p:nvPr>
        </p:nvSpPr>
        <p:spPr/>
        <p:txBody>
          <a:bodyPr/>
          <a:lstStyle/>
          <a:p>
            <a:r>
              <a:rPr lang="en-US" dirty="0"/>
              <a:t>Coagulant nanoparticles partially cover clay: core particle is clay with partial coverage by nanoparticles up to 50% coverage</a:t>
            </a:r>
          </a:p>
          <a:p>
            <a:pPr lvl="1"/>
            <a:r>
              <a:rPr lang="en-US" dirty="0"/>
              <a:t>core particle is clay coated with some coagulant nanoparticles</a:t>
            </a:r>
          </a:p>
          <a:p>
            <a:pPr lvl="1"/>
            <a:r>
              <a:rPr lang="en-US" dirty="0"/>
              <a:t>density must account for clay, coagulant nanoparticles, and water</a:t>
            </a:r>
          </a:p>
          <a:p>
            <a:r>
              <a:rPr lang="en-US" dirty="0"/>
              <a:t>Coagulant nanoparticles flocculate to same size as clay and then combine with clay (same size particles can collide): </a:t>
            </a:r>
          </a:p>
          <a:p>
            <a:pPr lvl="1"/>
            <a:r>
              <a:rPr lang="en-US" dirty="0"/>
              <a:t>core particle is part of a clay particle and part of a coagulant aggregate that is then coated with some coagulant nanoparticles</a:t>
            </a:r>
          </a:p>
          <a:p>
            <a:endParaRPr lang="en-US" dirty="0"/>
          </a:p>
        </p:txBody>
      </p:sp>
    </p:spTree>
    <p:extLst>
      <p:ext uri="{BB962C8B-B14F-4D97-AF65-F5344CB8AC3E}">
        <p14:creationId xmlns:p14="http://schemas.microsoft.com/office/powerpoint/2010/main" val="101641343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t>What is Flocculation?</a:t>
            </a:r>
            <a:endParaRPr lang="en-US" dirty="0"/>
          </a:p>
        </p:txBody>
      </p:sp>
      <p:sp>
        <p:nvSpPr>
          <p:cNvPr id="145411" name="Rectangle 3"/>
          <p:cNvSpPr>
            <a:spLocks noGrp="1" noChangeArrowheads="1"/>
          </p:cNvSpPr>
          <p:nvPr>
            <p:ph idx="1"/>
          </p:nvPr>
        </p:nvSpPr>
        <p:spPr/>
        <p:txBody>
          <a:bodyPr/>
          <a:lstStyle/>
          <a:p>
            <a:r>
              <a:rPr lang="en-US" sz="2400" dirty="0"/>
              <a:t>A process that transforms a turbid suspension of tiny particles into a turbid suspension of big particles!</a:t>
            </a:r>
          </a:p>
          <a:p>
            <a:r>
              <a:rPr lang="en-US" sz="2400" dirty="0"/>
              <a:t>Requires</a:t>
            </a:r>
          </a:p>
          <a:p>
            <a:pPr lvl="1"/>
            <a:r>
              <a:rPr lang="en-US" sz="2000" dirty="0"/>
              <a:t>Sticky particles (splattered with adhesive nanoparticles)</a:t>
            </a:r>
          </a:p>
          <a:p>
            <a:pPr lvl="1"/>
            <a:r>
              <a:rPr lang="en-US" sz="2000" dirty="0"/>
              <a:t>Successful collisions between particles</a:t>
            </a:r>
          </a:p>
          <a:p>
            <a:r>
              <a:rPr lang="en-US" sz="2400" dirty="0"/>
              <a:t>Flocs are fractals (“the same from near as from far”)</a:t>
            </a:r>
          </a:p>
          <a:p>
            <a:r>
              <a:rPr lang="en-US" sz="2400" dirty="0"/>
              <a:t>The goal of flocculation is to reduce the number of small particles (that haven’t been flocculated)</a:t>
            </a:r>
          </a:p>
          <a:p>
            <a:r>
              <a:rPr lang="en-US" sz="2400" dirty="0"/>
              <a:t>One goal is to understand why some particles are always left behind (turbidity after sedimentation) </a:t>
            </a:r>
          </a:p>
          <a:p>
            <a:r>
              <a:rPr lang="en-US" sz="2400" dirty="0"/>
              <a:t>Another goal is to learn how to design a flocculator</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BDE9F8E-13D4-4047-AD57-31BA259F2F17}"/>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259" y="2097902"/>
            <a:ext cx="2116203" cy="429258"/>
          </a:xfrm>
          <a:prstGeom prst="rect">
            <a:avLst/>
          </a:prstGeom>
        </p:spPr>
      </p:pic>
      <p:sp>
        <p:nvSpPr>
          <p:cNvPr id="6" name="TextBox 5"/>
          <p:cNvSpPr txBox="1"/>
          <p:nvPr/>
        </p:nvSpPr>
        <p:spPr>
          <a:xfrm>
            <a:off x="864066" y="2936147"/>
            <a:ext cx="184731" cy="523220"/>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9072089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bwMode="auto">
          <a:xfrm>
            <a:off x="1816925" y="2648194"/>
            <a:ext cx="570015" cy="320634"/>
          </a:xfrm>
          <a:prstGeom prst="ellipse">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685800" y="0"/>
            <a:ext cx="7772400" cy="1323109"/>
          </a:xfrm>
          <a:effectLst/>
        </p:spPr>
        <p:txBody>
          <a:bodyPr/>
          <a:lstStyle/>
          <a:p>
            <a:r>
              <a:rPr lang="en-US" dirty="0"/>
              <a:t>Buoyant Density of Flocs</a:t>
            </a:r>
            <a:br>
              <a:rPr lang="en-US" dirty="0"/>
            </a:br>
            <a:endParaRPr lang="en-US" dirty="0"/>
          </a:p>
        </p:txBody>
      </p:sp>
      <p:pic>
        <p:nvPicPr>
          <p:cNvPr id="527362" name="Picture 2"/>
          <p:cNvPicPr>
            <a:picLocks noChangeAspect="1" noChangeArrowheads="1"/>
          </p:cNvPicPr>
          <p:nvPr/>
        </p:nvPicPr>
        <p:blipFill>
          <a:blip r:embed="rId4" cstate="print"/>
          <a:srcRect/>
          <a:stretch>
            <a:fillRect/>
          </a:stretch>
        </p:blipFill>
        <p:spPr bwMode="auto">
          <a:xfrm>
            <a:off x="806335" y="1889361"/>
            <a:ext cx="7744980" cy="5087389"/>
          </a:xfrm>
          <a:prstGeom prst="rect">
            <a:avLst/>
          </a:prstGeom>
          <a:noFill/>
          <a:ln w="9525">
            <a:noFill/>
            <a:miter lim="800000"/>
            <a:headEnd/>
            <a:tailEnd/>
          </a:ln>
          <a:effectLst/>
        </p:spPr>
      </p:pic>
      <p:sp>
        <p:nvSpPr>
          <p:cNvPr id="5273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2736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9" name="TextBox 8"/>
          <p:cNvSpPr txBox="1"/>
          <p:nvPr/>
        </p:nvSpPr>
        <p:spPr>
          <a:xfrm>
            <a:off x="795646" y="1638795"/>
            <a:ext cx="8073107" cy="523220"/>
          </a:xfrm>
          <a:prstGeom prst="rect">
            <a:avLst/>
          </a:prstGeom>
          <a:noFill/>
        </p:spPr>
        <p:txBody>
          <a:bodyPr wrap="none" rtlCol="0">
            <a:spAutoFit/>
          </a:bodyPr>
          <a:lstStyle/>
          <a:p>
            <a:r>
              <a:rPr lang="en-US" dirty="0"/>
              <a:t>Will these flocs settle faster than the primary particles?</a:t>
            </a:r>
          </a:p>
        </p:txBody>
      </p:sp>
      <p:pic>
        <p:nvPicPr>
          <p:cNvPr id="4" name="Picture 3">
            <a:extLst>
              <a:ext uri="{FF2B5EF4-FFF2-40B4-BE49-F238E27FC236}">
                <a16:creationId xmlns:a16="http://schemas.microsoft.com/office/drawing/2014/main" id="{24140AAF-9DB4-481B-BD0C-3E797441024A}"/>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208199" y="661554"/>
            <a:ext cx="5248000"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7DE36E3-D625-44B9-AE55-686132E4300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3048" y="4617999"/>
            <a:ext cx="6613333" cy="664381"/>
          </a:xfrm>
          <a:prstGeom prst="rect">
            <a:avLst/>
          </a:prstGeom>
        </p:spPr>
      </p:pic>
      <p:pic>
        <p:nvPicPr>
          <p:cNvPr id="23" name="Picture 22">
            <a:extLst>
              <a:ext uri="{FF2B5EF4-FFF2-40B4-BE49-F238E27FC236}">
                <a16:creationId xmlns:a16="http://schemas.microsoft.com/office/drawing/2014/main" id="{A054F336-BAD2-45F3-8048-F71E8481D3B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3048" y="3588718"/>
            <a:ext cx="4982857" cy="664381"/>
          </a:xfrm>
          <a:prstGeom prst="rect">
            <a:avLst/>
          </a:prstGeom>
        </p:spPr>
      </p:pic>
      <p:sp>
        <p:nvSpPr>
          <p:cNvPr id="2" name="Title 1"/>
          <p:cNvSpPr>
            <a:spLocks noGrp="1"/>
          </p:cNvSpPr>
          <p:nvPr>
            <p:ph type="title"/>
          </p:nvPr>
        </p:nvSpPr>
        <p:spPr/>
        <p:txBody>
          <a:bodyPr/>
          <a:lstStyle/>
          <a:p>
            <a:r>
              <a:rPr lang="en-US" dirty="0"/>
              <a:t>Fractal Terminal Velocity Equations</a:t>
            </a:r>
          </a:p>
        </p:txBody>
      </p:sp>
      <p:cxnSp>
        <p:nvCxnSpPr>
          <p:cNvPr id="7" name="Straight Arrow Connector 6"/>
          <p:cNvCxnSpPr>
            <a:cxnSpLocks/>
          </p:cNvCxnSpPr>
          <p:nvPr/>
        </p:nvCxnSpPr>
        <p:spPr>
          <a:xfrm>
            <a:off x="1941689" y="2115805"/>
            <a:ext cx="1068548" cy="4574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2220334" y="4569249"/>
            <a:ext cx="882032" cy="8042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777377" y="4561211"/>
            <a:ext cx="882032" cy="804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288959" y="4569249"/>
            <a:ext cx="1161237" cy="26982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649075" y="3509246"/>
            <a:ext cx="1170646" cy="33177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a:stCxn id="11" idx="3"/>
            <a:endCxn id="10" idx="0"/>
          </p:cNvCxnSpPr>
          <p:nvPr/>
        </p:nvCxnSpPr>
        <p:spPr>
          <a:xfrm>
            <a:off x="5819721" y="3675133"/>
            <a:ext cx="1049857" cy="89411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317183" y="1791477"/>
            <a:ext cx="2525050" cy="523220"/>
          </a:xfrm>
          <a:prstGeom prst="rect">
            <a:avLst/>
          </a:prstGeom>
          <a:noFill/>
        </p:spPr>
        <p:txBody>
          <a:bodyPr wrap="none" rtlCol="0">
            <a:spAutoFit/>
          </a:bodyPr>
          <a:lstStyle/>
          <a:p>
            <a:r>
              <a:rPr lang="en-US" dirty="0"/>
              <a:t>Buoyant density</a:t>
            </a:r>
          </a:p>
        </p:txBody>
      </p:sp>
      <p:sp>
        <p:nvSpPr>
          <p:cNvPr id="14" name="TextBox 13"/>
          <p:cNvSpPr txBox="1"/>
          <p:nvPr/>
        </p:nvSpPr>
        <p:spPr>
          <a:xfrm>
            <a:off x="4160578" y="2604955"/>
            <a:ext cx="4595425" cy="523220"/>
          </a:xfrm>
          <a:prstGeom prst="rect">
            <a:avLst/>
          </a:prstGeom>
          <a:noFill/>
        </p:spPr>
        <p:txBody>
          <a:bodyPr wrap="none" rtlCol="0">
            <a:spAutoFit/>
          </a:bodyPr>
          <a:lstStyle/>
          <a:p>
            <a:r>
              <a:rPr lang="en-US" dirty="0"/>
              <a:t>Viscous flow terminal velocity</a:t>
            </a:r>
          </a:p>
        </p:txBody>
      </p:sp>
      <p:sp>
        <p:nvSpPr>
          <p:cNvPr id="12" name="TextBox 11"/>
          <p:cNvSpPr txBox="1"/>
          <p:nvPr/>
        </p:nvSpPr>
        <p:spPr>
          <a:xfrm>
            <a:off x="6996023" y="3509245"/>
            <a:ext cx="1460656" cy="523220"/>
          </a:xfrm>
          <a:prstGeom prst="rect">
            <a:avLst/>
          </a:prstGeom>
          <a:noFill/>
        </p:spPr>
        <p:txBody>
          <a:bodyPr wrap="none" rtlCol="0">
            <a:spAutoFit/>
          </a:bodyPr>
          <a:lstStyle/>
          <a:p>
            <a:r>
              <a:rPr lang="en-US" dirty="0"/>
              <a:t>Algebra!</a:t>
            </a:r>
          </a:p>
        </p:txBody>
      </p:sp>
      <mc:AlternateContent xmlns:mc="http://schemas.openxmlformats.org/markup-compatibility/2006" xmlns:a14="http://schemas.microsoft.com/office/drawing/2010/main">
        <mc:Choice Requires="a14">
          <p:sp>
            <p:nvSpPr>
              <p:cNvPr id="15" name="Rectangle 14"/>
              <p:cNvSpPr/>
              <p:nvPr/>
            </p:nvSpPr>
            <p:spPr>
              <a:xfrm>
                <a:off x="5735905" y="5927023"/>
                <a:ext cx="3423245" cy="620426"/>
              </a:xfrm>
              <a:prstGeom prst="rect">
                <a:avLst/>
              </a:prstGeom>
            </p:spPr>
            <p:txBody>
              <a:bodyPr wrap="none">
                <a:spAutoFit/>
              </a:bodyPr>
              <a:lstStyle/>
              <a:p>
                <a14:m>
                  <m:oMath xmlns:m="http://schemas.openxmlformats.org/officeDocument/2006/math">
                    <m:sSub>
                      <m:sSubPr>
                        <m:ctrlPr>
                          <a:rPr lang="en-US" i="1" smtClean="0">
                            <a:latin typeface="Cambria Math" panose="02040503050406030204" pitchFamily="18" charset="0"/>
                          </a:rPr>
                        </m:ctrlPr>
                      </m:sSubPr>
                      <m:e>
                        <m:r>
                          <a:rPr lang="en-US" i="1">
                            <a:latin typeface="Cambria Math"/>
                          </a:rPr>
                          <m:t>𝜌</m:t>
                        </m:r>
                      </m:e>
                      <m:sub>
                        <m:r>
                          <a:rPr lang="en-US" i="1">
                            <a:latin typeface="Cambria Math"/>
                          </a:rPr>
                          <m:t>𝐹𝑙𝑜</m:t>
                        </m:r>
                        <m:sSub>
                          <m:sSubPr>
                            <m:ctrlPr>
                              <a:rPr lang="en-US" i="1">
                                <a:latin typeface="Cambria Math" panose="02040503050406030204" pitchFamily="18" charset="0"/>
                              </a:rPr>
                            </m:ctrlPr>
                          </m:sSubPr>
                          <m:e>
                            <m:r>
                              <a:rPr lang="en-US" i="1">
                                <a:latin typeface="Cambria Math"/>
                              </a:rPr>
                              <m:t>𝑐</m:t>
                            </m:r>
                          </m:e>
                          <m:sub>
                            <m:r>
                              <a:rPr lang="en-US">
                                <a:latin typeface="Cambria Math"/>
                              </a:rPr>
                              <m:t>0</m:t>
                            </m:r>
                          </m:sub>
                        </m:sSub>
                      </m:sub>
                    </m:sSub>
                  </m:oMath>
                </a14:m>
                <a:r>
                  <a:rPr lang="en-US" dirty="0"/>
                  <a:t> c</a:t>
                </a:r>
                <a14:m>
                  <m:oMath xmlns:m="http://schemas.openxmlformats.org/officeDocument/2006/math">
                    <m:r>
                      <m:rPr>
                        <m:sty m:val="p"/>
                      </m:rPr>
                      <a:rPr lang="en-US" b="0" i="0" smtClean="0">
                        <a:latin typeface="Cambria Math"/>
                      </a:rPr>
                      <m:t>ould</m:t>
                    </m:r>
                    <m:r>
                      <a:rPr lang="en-US" b="0" i="0" smtClean="0">
                        <a:latin typeface="Cambria Math"/>
                      </a:rPr>
                      <m:t> </m:t>
                    </m:r>
                    <m:r>
                      <m:rPr>
                        <m:sty m:val="p"/>
                      </m:rPr>
                      <a:rPr lang="en-US" b="0" i="0" smtClean="0">
                        <a:latin typeface="Cambria Math"/>
                      </a:rPr>
                      <m:t>be</m:t>
                    </m:r>
                    <m:r>
                      <a:rPr lang="en-US" b="0" i="0" smtClean="0">
                        <a:latin typeface="Cambria Math"/>
                      </a:rPr>
                      <m:t> </m:t>
                    </m:r>
                    <m:sSub>
                      <m:sSubPr>
                        <m:ctrlPr>
                          <a:rPr lang="en-US" i="1">
                            <a:latin typeface="Cambria Math" panose="02040503050406030204" pitchFamily="18" charset="0"/>
                          </a:rPr>
                        </m:ctrlPr>
                      </m:sSubPr>
                      <m:e>
                        <m:r>
                          <a:rPr lang="en-US" i="1">
                            <a:latin typeface="Cambria Math"/>
                          </a:rPr>
                          <m:t>𝜌</m:t>
                        </m:r>
                      </m:e>
                      <m:sub>
                        <m:r>
                          <a:rPr lang="en-US" b="0" i="1" smtClean="0">
                            <a:latin typeface="Cambria Math"/>
                          </a:rPr>
                          <m:t>𝐶𝑙𝑎𝑦</m:t>
                        </m:r>
                      </m:sub>
                    </m:sSub>
                  </m:oMath>
                </a14:m>
                <a:r>
                  <a:rPr lang="en-US" dirty="0"/>
                  <a:t>!</a:t>
                </a:r>
              </a:p>
            </p:txBody>
          </p:sp>
        </mc:Choice>
        <mc:Fallback xmlns="">
          <p:sp>
            <p:nvSpPr>
              <p:cNvPr id="15" name="Rectangle 14"/>
              <p:cNvSpPr>
                <a:spLocks noRot="1" noChangeAspect="1" noMove="1" noResize="1" noEditPoints="1" noAdjustHandles="1" noChangeArrowheads="1" noChangeShapeType="1" noTextEdit="1"/>
              </p:cNvSpPr>
              <p:nvPr/>
            </p:nvSpPr>
            <p:spPr>
              <a:xfrm>
                <a:off x="5735905" y="5927023"/>
                <a:ext cx="3423245" cy="620426"/>
              </a:xfrm>
              <a:prstGeom prst="rect">
                <a:avLst/>
              </a:prstGeom>
              <a:blipFill rotWithShape="1">
                <a:blip r:embed="rId9"/>
                <a:stretch>
                  <a:fillRect t="-9804" r="-2317" b="-10784"/>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17B26540-3FBB-4F6B-A87D-AD36D69A14B4}"/>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559883" y="2511517"/>
            <a:ext cx="3324852" cy="710096"/>
          </a:xfrm>
          <a:prstGeom prst="rect">
            <a:avLst/>
          </a:prstGeom>
        </p:spPr>
      </p:pic>
      <p:pic>
        <p:nvPicPr>
          <p:cNvPr id="18" name="Picture 17">
            <a:extLst>
              <a:ext uri="{FF2B5EF4-FFF2-40B4-BE49-F238E27FC236}">
                <a16:creationId xmlns:a16="http://schemas.microsoft.com/office/drawing/2014/main" id="{EF79702D-06F1-43B5-9B07-F2DF844BA08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210290" y="1628558"/>
            <a:ext cx="5248000" cy="664381"/>
          </a:xfrm>
          <a:prstGeom prst="rect">
            <a:avLst/>
          </a:prstGeom>
        </p:spPr>
      </p:pic>
      <p:pic>
        <p:nvPicPr>
          <p:cNvPr id="3" name="Picture 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53048" y="5705952"/>
            <a:ext cx="4993524" cy="664381"/>
          </a:xfrm>
          <a:prstGeom prst="rect">
            <a:avLst/>
          </a:prstGeom>
        </p:spPr>
      </p:pic>
    </p:spTree>
    <p:extLst>
      <p:ext uri="{BB962C8B-B14F-4D97-AF65-F5344CB8AC3E}">
        <p14:creationId xmlns:p14="http://schemas.microsoft.com/office/powerpoint/2010/main" val="137515377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15EEF00D-C302-45FE-BE90-267445F403B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093230" y="490312"/>
            <a:ext cx="2956764" cy="631483"/>
          </a:xfrm>
          <a:prstGeom prst="rect">
            <a:avLst/>
          </a:prstGeom>
        </p:spPr>
      </p:pic>
      <p:pic>
        <p:nvPicPr>
          <p:cNvPr id="514052" name="Picture 4"/>
          <p:cNvPicPr>
            <a:picLocks noChangeAspect="1" noChangeArrowheads="1"/>
          </p:cNvPicPr>
          <p:nvPr/>
        </p:nvPicPr>
        <p:blipFill>
          <a:blip r:embed="rId6" cstate="print"/>
          <a:srcRect/>
          <a:stretch>
            <a:fillRect/>
          </a:stretch>
        </p:blipFill>
        <p:spPr bwMode="auto">
          <a:xfrm>
            <a:off x="0" y="1595958"/>
            <a:ext cx="5421244" cy="3490565"/>
          </a:xfrm>
          <a:prstGeom prst="rect">
            <a:avLst/>
          </a:prstGeom>
          <a:noFill/>
          <a:ln w="9525">
            <a:noFill/>
            <a:miter lim="800000"/>
            <a:headEnd/>
            <a:tailEnd/>
          </a:ln>
          <a:effectLst/>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81" name="Text Box 9"/>
          <p:cNvSpPr txBox="1">
            <a:spLocks noChangeArrowheads="1"/>
          </p:cNvSpPr>
          <p:nvPr/>
        </p:nvSpPr>
        <p:spPr bwMode="auto">
          <a:xfrm>
            <a:off x="1011215" y="4524891"/>
            <a:ext cx="665163" cy="366712"/>
          </a:xfrm>
          <a:prstGeom prst="rect">
            <a:avLst/>
          </a:prstGeom>
          <a:noFill/>
          <a:ln w="12700">
            <a:noFill/>
            <a:miter lim="800000"/>
            <a:headEnd type="none" w="lg" len="med"/>
            <a:tailEnd type="none" w="lg" len="med"/>
          </a:ln>
          <a:effectLst/>
        </p:spPr>
        <p:txBody>
          <a:bodyPr wrap="none">
            <a:spAutoFit/>
          </a:bodyPr>
          <a:lstStyle/>
          <a:p>
            <a:r>
              <a:rPr lang="en-US" sz="1800" dirty="0"/>
              <a:t>1 </a:t>
            </a:r>
            <a:r>
              <a:rPr lang="en-US" sz="1800" dirty="0">
                <a:latin typeface="Symbol" pitchFamily="18" charset="2"/>
              </a:rPr>
              <a:t>m</a:t>
            </a:r>
            <a:r>
              <a:rPr lang="en-US" sz="1800" dirty="0"/>
              <a:t>m</a:t>
            </a:r>
          </a:p>
        </p:txBody>
      </p:sp>
      <p:sp>
        <p:nvSpPr>
          <p:cNvPr id="79879" name="Line 7"/>
          <p:cNvSpPr>
            <a:spLocks noChangeShapeType="1"/>
          </p:cNvSpPr>
          <p:nvPr/>
        </p:nvSpPr>
        <p:spPr bwMode="auto">
          <a:xfrm flipH="1">
            <a:off x="3686611" y="2821586"/>
            <a:ext cx="176653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296785" y="4010290"/>
            <a:ext cx="416631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574488" y="2391334"/>
            <a:ext cx="828785"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366999" y="1729177"/>
            <a:ext cx="3535363" cy="830997"/>
          </a:xfrm>
          <a:prstGeom prst="rect">
            <a:avLst/>
          </a:prstGeom>
          <a:noFill/>
          <a:ln w="12700">
            <a:noFill/>
            <a:miter lim="800000"/>
            <a:headEnd type="none" w="lg" len="med"/>
            <a:tailEnd type="none" w="lg" len="med"/>
          </a:ln>
          <a:effectLst/>
        </p:spPr>
        <p:txBody>
          <a:bodyPr>
            <a:spAutoFit/>
          </a:bodyPr>
          <a:lstStyle/>
          <a:p>
            <a:r>
              <a:rPr lang="en-US" sz="2400" dirty="0" err="1"/>
              <a:t>Upflow</a:t>
            </a:r>
            <a:r>
              <a:rPr lang="en-US" sz="2400" dirty="0"/>
              <a:t> velocity for floc blankets</a:t>
            </a:r>
          </a:p>
        </p:txBody>
      </p:sp>
      <p:sp>
        <p:nvSpPr>
          <p:cNvPr id="79885" name="Text Box 13"/>
          <p:cNvSpPr txBox="1">
            <a:spLocks noChangeArrowheads="1"/>
          </p:cNvSpPr>
          <p:nvPr/>
        </p:nvSpPr>
        <p:spPr bwMode="auto">
          <a:xfrm>
            <a:off x="5428366" y="2593142"/>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394325" y="3729271"/>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682784" y="2816121"/>
            <a:ext cx="0" cy="19050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1"/>
          <p:cNvSpPr txBox="1">
            <a:spLocks noChangeArrowheads="1"/>
          </p:cNvSpPr>
          <p:nvPr/>
        </p:nvSpPr>
        <p:spPr bwMode="auto">
          <a:xfrm>
            <a:off x="0" y="6334780"/>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7" cstate="screen"/>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216039"/>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1 </a:t>
            </a:r>
            <a:r>
              <a:rPr lang="en-US" dirty="0">
                <a:latin typeface="Symbol" pitchFamily="18" charset="2"/>
              </a:rPr>
              <a:t>m</a:t>
            </a:r>
            <a:r>
              <a:rPr lang="en-US" dirty="0"/>
              <a:t>m</a:t>
            </a:r>
          </a:p>
        </p:txBody>
      </p:sp>
      <p:sp>
        <p:nvSpPr>
          <p:cNvPr id="17" name="Oval 16"/>
          <p:cNvSpPr/>
          <p:nvPr/>
        </p:nvSpPr>
        <p:spPr bwMode="auto">
          <a:xfrm>
            <a:off x="7169779" y="411792"/>
            <a:ext cx="224443" cy="236602"/>
          </a:xfrm>
          <a:prstGeom prst="ellipse">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4206238" y="4877754"/>
            <a:ext cx="1256857" cy="366712"/>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Oval 19"/>
          <p:cNvSpPr/>
          <p:nvPr/>
        </p:nvSpPr>
        <p:spPr bwMode="auto">
          <a:xfrm>
            <a:off x="3479470" y="4560125"/>
            <a:ext cx="380011" cy="185577"/>
          </a:xfrm>
          <a:prstGeom prst="ellipse">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ction Button: Return 20">
            <a:hlinkClick r:id="" action="ppaction://hlinkshowjump?jump=lastslideviewed" highlightClick="1"/>
          </p:cNvPr>
          <p:cNvSpPr/>
          <p:nvPr/>
        </p:nvSpPr>
        <p:spPr bwMode="auto">
          <a:xfrm>
            <a:off x="8470669" y="6209607"/>
            <a:ext cx="673331" cy="648393"/>
          </a:xfrm>
          <a:prstGeom prst="actionButtonReturn">
            <a:avLst/>
          </a:prstGeom>
          <a:solidFill>
            <a:schemeClr val="accent4"/>
          </a:solid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 Box 17 2"/>
          <p:cNvSpPr txBox="1">
            <a:spLocks noChangeArrowheads="1"/>
          </p:cNvSpPr>
          <p:nvPr/>
        </p:nvSpPr>
        <p:spPr bwMode="auto">
          <a:xfrm>
            <a:off x="1381125" y="5896630"/>
            <a:ext cx="4400564" cy="523220"/>
          </a:xfrm>
          <a:prstGeom prst="rect">
            <a:avLst/>
          </a:prstGeom>
          <a:noFill/>
          <a:ln w="12700">
            <a:noFill/>
            <a:miter lim="800000"/>
            <a:headEnd type="none" w="lg" len="med"/>
            <a:tailEnd type="none" w="lg" len="med"/>
          </a:ln>
          <a:effectLst/>
        </p:spPr>
        <p:txBody>
          <a:bodyPr wrap="none">
            <a:spAutoFit/>
          </a:bodyPr>
          <a:lstStyle/>
          <a:p>
            <a:r>
              <a:rPr lang="en-US" dirty="0"/>
              <a:t>shape factor for drag on flocs</a:t>
            </a:r>
          </a:p>
        </p:txBody>
      </p:sp>
      <p:cxnSp>
        <p:nvCxnSpPr>
          <p:cNvPr id="24" name="Straight Arrow Connector 23"/>
          <p:cNvCxnSpPr>
            <a:cxnSpLocks/>
            <a:stCxn id="22" idx="1"/>
          </p:cNvCxnSpPr>
          <p:nvPr/>
        </p:nvCxnSpPr>
        <p:spPr bwMode="auto">
          <a:xfrm rot="10800000">
            <a:off x="1296785" y="5655764"/>
            <a:ext cx="84340" cy="502477"/>
          </a:xfrm>
          <a:prstGeom prst="bentConnector2">
            <a:avLst/>
          </a:prstGeom>
          <a:noFill/>
          <a:ln w="12700" cap="flat" cmpd="sng" algn="ctr">
            <a:solidFill>
              <a:schemeClr val="tx1"/>
            </a:solidFill>
            <a:prstDash val="solid"/>
            <a:round/>
            <a:headEnd type="none" w="lg" len="med"/>
            <a:tailEnd type="arrow"/>
          </a:ln>
          <a:effectLst/>
        </p:spPr>
      </p:cxnSp>
      <p:sp>
        <p:nvSpPr>
          <p:cNvPr id="23" name="TextBox 22"/>
          <p:cNvSpPr txBox="1"/>
          <p:nvPr/>
        </p:nvSpPr>
        <p:spPr>
          <a:xfrm>
            <a:off x="6768935" y="0"/>
            <a:ext cx="2148345" cy="523220"/>
          </a:xfrm>
          <a:prstGeom prst="rect">
            <a:avLst/>
          </a:prstGeom>
          <a:noFill/>
        </p:spPr>
        <p:txBody>
          <a:bodyPr wrap="none" rtlCol="0">
            <a:spAutoFit/>
          </a:bodyPr>
          <a:lstStyle/>
          <a:p>
            <a:r>
              <a:rPr lang="en-US" dirty="0">
                <a:solidFill>
                  <a:schemeClr val="accent4"/>
                </a:solidFill>
              </a:rPr>
              <a:t>Laminar flow</a:t>
            </a:r>
          </a:p>
        </p:txBody>
      </p:sp>
      <p:pic>
        <p:nvPicPr>
          <p:cNvPr id="2" name="Picture 1"/>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89" y="4991382"/>
            <a:ext cx="4978284" cy="66438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effectLst/>
        </p:spPr>
        <p:txBody>
          <a:bodyPr/>
          <a:lstStyle/>
          <a:p>
            <a:r>
              <a:rPr lang="en-US" sz="4000" dirty="0"/>
              <a:t>Collision Model of the Flocculation Process</a:t>
            </a:r>
          </a:p>
        </p:txBody>
      </p:sp>
      <p:sp>
        <p:nvSpPr>
          <p:cNvPr id="94211" name="Rectangle 3"/>
          <p:cNvSpPr>
            <a:spLocks noGrp="1" noChangeArrowheads="1"/>
          </p:cNvSpPr>
          <p:nvPr>
            <p:ph idx="1"/>
          </p:nvPr>
        </p:nvSpPr>
        <p:spPr/>
        <p:txBody>
          <a:bodyPr/>
          <a:lstStyle/>
          <a:p>
            <a:pPr>
              <a:lnSpc>
                <a:spcPct val="80000"/>
              </a:lnSpc>
            </a:pPr>
            <a:r>
              <a:rPr lang="en-US" sz="2800" dirty="0"/>
              <a:t>The relative velocity between flocs is </a:t>
            </a:r>
            <a:br>
              <a:rPr lang="en-US" sz="2800" dirty="0"/>
            </a:br>
            <a:r>
              <a:rPr lang="en-US" sz="2800" dirty="0"/>
              <a:t>set by viscous shear because their </a:t>
            </a:r>
            <a:br>
              <a:rPr lang="en-US" sz="2800" dirty="0"/>
            </a:br>
            <a:r>
              <a:rPr lang="en-US" sz="2800" b="1" dirty="0"/>
              <a:t>separation</a:t>
            </a:r>
            <a:r>
              <a:rPr lang="en-US" sz="2800" dirty="0"/>
              <a:t> distance is less than the </a:t>
            </a:r>
            <a:br>
              <a:rPr lang="en-US" sz="2800" dirty="0"/>
            </a:br>
            <a:r>
              <a:rPr lang="en-US" sz="2800" dirty="0"/>
              <a:t>inner viscous scale</a:t>
            </a:r>
          </a:p>
          <a:p>
            <a:pPr>
              <a:lnSpc>
                <a:spcPct val="80000"/>
              </a:lnSpc>
            </a:pPr>
            <a:r>
              <a:rPr lang="en-US" sz="2800" dirty="0"/>
              <a:t>The time required per collision is a function of the relative velocity between flocs, the average separation distance between flocs, and the floc size</a:t>
            </a:r>
          </a:p>
          <a:p>
            <a:pPr lvl="1">
              <a:lnSpc>
                <a:spcPct val="80000"/>
              </a:lnSpc>
            </a:pPr>
            <a:r>
              <a:rPr lang="en-US" sz="2400" dirty="0"/>
              <a:t>In the next slides we will explore how to characterize collision time for flocs</a:t>
            </a:r>
          </a:p>
          <a:p>
            <a:pPr lvl="1">
              <a:lnSpc>
                <a:spcPct val="80000"/>
              </a:lnSpc>
            </a:pPr>
            <a:r>
              <a:rPr lang="en-US" sz="2400" dirty="0"/>
              <a:t>We will assume that collisions occur between similar sized flocs. There is some evidence that flocs of very different diameters don’t collide.</a:t>
            </a:r>
          </a:p>
        </p:txBody>
      </p:sp>
      <p:pic>
        <p:nvPicPr>
          <p:cNvPr id="226509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176" y="1420215"/>
            <a:ext cx="2084244" cy="1685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13" name="Picture 12 1" descr="MCED00214_0000[1]"/>
          <p:cNvPicPr>
            <a:picLocks noChangeAspect="1" noChangeArrowheads="1"/>
          </p:cNvPicPr>
          <p:nvPr/>
        </p:nvPicPr>
        <p:blipFill>
          <a:blip r:embed="rId10" cstate="print"/>
          <a:srcRect/>
          <a:stretch>
            <a:fillRect/>
          </a:stretch>
        </p:blipFill>
        <p:spPr bwMode="auto">
          <a:xfrm>
            <a:off x="7106507" y="2512518"/>
            <a:ext cx="220663" cy="220662"/>
          </a:xfrm>
          <a:prstGeom prst="rect">
            <a:avLst/>
          </a:prstGeom>
          <a:noFill/>
          <a:ln w="9525">
            <a:noFill/>
            <a:miter lim="800000"/>
            <a:headEnd/>
            <a:tailEnd/>
          </a:ln>
        </p:spPr>
      </p:pic>
      <p:sp>
        <p:nvSpPr>
          <p:cNvPr id="25605" name="Rectangle 2"/>
          <p:cNvSpPr>
            <a:spLocks noGrp="1" noChangeArrowheads="1"/>
          </p:cNvSpPr>
          <p:nvPr>
            <p:ph type="title"/>
          </p:nvPr>
        </p:nvSpPr>
        <p:spPr>
          <a:effectLst/>
        </p:spPr>
        <p:txBody>
          <a:bodyPr/>
          <a:lstStyle/>
          <a:p>
            <a:pPr>
              <a:defRPr/>
            </a:pPr>
            <a:r>
              <a:rPr lang="en-US" sz="3600" dirty="0"/>
              <a:t>Average distance between particles is the cube root of the volume occupied (</a:t>
            </a:r>
            <a:r>
              <a:rPr lang="en-US" sz="3600" dirty="0">
                <a:latin typeface="Symbol" pitchFamily="18" charset="2"/>
                <a:cs typeface="GreekC"/>
              </a:rPr>
              <a:t>L</a:t>
            </a:r>
            <a:r>
              <a:rPr lang="en-US" sz="3600" dirty="0">
                <a:cs typeface="GreekC"/>
              </a:rPr>
              <a:t>)</a:t>
            </a:r>
            <a:endParaRPr lang="en-US" sz="3600" dirty="0"/>
          </a:p>
        </p:txBody>
      </p:sp>
      <p:sp>
        <p:nvSpPr>
          <p:cNvPr id="25606" name="Rectangle 3"/>
          <p:cNvSpPr>
            <a:spLocks noGrp="1" noChangeArrowheads="1"/>
          </p:cNvSpPr>
          <p:nvPr>
            <p:ph idx="1"/>
          </p:nvPr>
        </p:nvSpPr>
        <p:spPr>
          <a:xfrm>
            <a:off x="345989" y="1981200"/>
            <a:ext cx="6188161" cy="3670300"/>
          </a:xfrm>
        </p:spPr>
        <p:txBody>
          <a:bodyPr/>
          <a:lstStyle/>
          <a:p>
            <a:r>
              <a:rPr lang="en-US" dirty="0"/>
              <a:t>The average volume of</a:t>
            </a:r>
            <a:br>
              <a:rPr lang="en-US" dirty="0"/>
            </a:br>
            <a:r>
              <a:rPr lang="en-US" dirty="0"/>
              <a:t>water “occupied” by a particle!</a:t>
            </a:r>
          </a:p>
          <a:p>
            <a:r>
              <a:rPr lang="en-US" dirty="0"/>
              <a:t>Need to know number of particles per volume (</a:t>
            </a:r>
            <a:r>
              <a:rPr lang="en-US" i="1" dirty="0" err="1"/>
              <a:t>n</a:t>
            </a:r>
            <a:r>
              <a:rPr lang="en-US" i="1" baseline="-25000" dirty="0" err="1"/>
              <a:t>P</a:t>
            </a:r>
            <a:r>
              <a:rPr lang="en-US" dirty="0"/>
              <a:t>)</a:t>
            </a:r>
            <a:br>
              <a:rPr lang="en-US" dirty="0"/>
            </a:br>
            <a:endParaRPr lang="en-US" dirty="0"/>
          </a:p>
          <a:p>
            <a:pPr marL="0" indent="0">
              <a:buNone/>
            </a:pPr>
            <a:br>
              <a:rPr lang="en-US" dirty="0"/>
            </a:br>
            <a:endParaRPr lang="en-US" sz="1100" dirty="0"/>
          </a:p>
          <a:p>
            <a:r>
              <a:rPr lang="en-US" dirty="0"/>
              <a:t>The number of flocs decreases as the flocs grow in size</a:t>
            </a:r>
          </a:p>
        </p:txBody>
      </p:sp>
      <p:sp>
        <p:nvSpPr>
          <p:cNvPr id="25612" name="AutoShape 11 1"/>
          <p:cNvSpPr>
            <a:spLocks noChangeArrowheads="1"/>
          </p:cNvSpPr>
          <p:nvPr/>
        </p:nvSpPr>
        <p:spPr bwMode="auto">
          <a:xfrm>
            <a:off x="6477000"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pic>
        <p:nvPicPr>
          <p:cNvPr id="14" name="Picture 12 2" descr="MCED00214_0000[1]"/>
          <p:cNvPicPr>
            <a:picLocks noChangeAspect="1" noChangeArrowheads="1"/>
          </p:cNvPicPr>
          <p:nvPr/>
        </p:nvPicPr>
        <p:blipFill>
          <a:blip r:embed="rId10" cstate="print"/>
          <a:srcRect/>
          <a:stretch>
            <a:fillRect/>
          </a:stretch>
        </p:blipFill>
        <p:spPr bwMode="auto">
          <a:xfrm>
            <a:off x="8171806" y="2494454"/>
            <a:ext cx="220663" cy="220662"/>
          </a:xfrm>
          <a:prstGeom prst="rect">
            <a:avLst/>
          </a:prstGeom>
          <a:noFill/>
          <a:ln w="9525">
            <a:noFill/>
            <a:miter lim="800000"/>
            <a:headEnd/>
            <a:tailEnd/>
          </a:ln>
        </p:spPr>
      </p:pic>
      <p:sp>
        <p:nvSpPr>
          <p:cNvPr id="15" name="AutoShape 11 2"/>
          <p:cNvSpPr>
            <a:spLocks noChangeArrowheads="1"/>
          </p:cNvSpPr>
          <p:nvPr/>
        </p:nvSpPr>
        <p:spPr bwMode="auto">
          <a:xfrm>
            <a:off x="7574735" y="1906736"/>
            <a:ext cx="1400175" cy="1171575"/>
          </a:xfrm>
          <a:prstGeom prst="cube">
            <a:avLst>
              <a:gd name="adj" fmla="val 25000"/>
            </a:avLst>
          </a:prstGeom>
          <a:solidFill>
            <a:schemeClr val="accent1">
              <a:alpha val="50196"/>
            </a:schemeClr>
          </a:solidFill>
          <a:ln w="12700">
            <a:solidFill>
              <a:schemeClr val="bg2"/>
            </a:solidFill>
            <a:miter lim="800000"/>
            <a:headEnd type="none" w="lg" len="med"/>
            <a:tailEnd type="none" w="lg" len="med"/>
          </a:ln>
        </p:spPr>
        <p:txBody>
          <a:bodyPr wrap="none" anchor="ctr">
            <a:spAutoFit/>
          </a:bodyPr>
          <a:lstStyle/>
          <a:p>
            <a:endParaRPr lang="en-US"/>
          </a:p>
        </p:txBody>
      </p:sp>
      <p:cxnSp>
        <p:nvCxnSpPr>
          <p:cNvPr id="17" name="Straight Arrow Connector 16"/>
          <p:cNvCxnSpPr/>
          <p:nvPr/>
        </p:nvCxnSpPr>
        <p:spPr bwMode="auto">
          <a:xfrm>
            <a:off x="7162800" y="2744936"/>
            <a:ext cx="1095375" cy="1588"/>
          </a:xfrm>
          <a:prstGeom prst="straightConnector1">
            <a:avLst/>
          </a:prstGeom>
          <a:noFill/>
          <a:ln w="25400" cap="flat" cmpd="sng" algn="ctr">
            <a:solidFill>
              <a:schemeClr val="accent4"/>
            </a:solidFill>
            <a:prstDash val="solid"/>
            <a:round/>
            <a:headEnd type="triangle" w="lg" len="med"/>
            <a:tailEnd type="triangle" w="lg" len="med"/>
          </a:ln>
          <a:effectLst/>
        </p:spPr>
      </p:cxnSp>
      <p:cxnSp>
        <p:nvCxnSpPr>
          <p:cNvPr id="20" name="Straight Arrow Connector 19"/>
          <p:cNvCxnSpPr/>
          <p:nvPr/>
        </p:nvCxnSpPr>
        <p:spPr bwMode="auto">
          <a:xfrm flipV="1">
            <a:off x="7350919" y="2763988"/>
            <a:ext cx="173830" cy="659797"/>
          </a:xfrm>
          <a:prstGeom prst="straightConnector1">
            <a:avLst/>
          </a:prstGeom>
          <a:noFill/>
          <a:ln w="12700" cap="flat" cmpd="sng" algn="ctr">
            <a:solidFill>
              <a:schemeClr val="tx1"/>
            </a:solidFill>
            <a:prstDash val="solid"/>
            <a:round/>
            <a:headEnd type="none" w="lg" len="med"/>
            <a:tailEnd type="arrow"/>
          </a:ln>
          <a:effectLst/>
        </p:spPr>
      </p:cxnSp>
      <p:sp>
        <p:nvSpPr>
          <p:cNvPr id="22" name="Oval 2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 name="Picture 4">
            <a:extLst>
              <a:ext uri="{FF2B5EF4-FFF2-40B4-BE49-F238E27FC236}">
                <a16:creationId xmlns:a16="http://schemas.microsoft.com/office/drawing/2014/main" id="{B8A4AD60-068E-4E38-9A8A-19173D174BAE}"/>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382217" y="135719"/>
            <a:ext cx="3332571" cy="664381"/>
          </a:xfrm>
          <a:prstGeom prst="rect">
            <a:avLst/>
          </a:prstGeom>
        </p:spPr>
      </p:pic>
      <p:pic>
        <p:nvPicPr>
          <p:cNvPr id="9" name="Picture 8">
            <a:extLst>
              <a:ext uri="{FF2B5EF4-FFF2-40B4-BE49-F238E27FC236}">
                <a16:creationId xmlns:a16="http://schemas.microsoft.com/office/drawing/2014/main" id="{60A999E3-537B-4BDD-A5A0-15A41C820065}"/>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4887251" y="1090748"/>
            <a:ext cx="4837605" cy="5027829"/>
          </a:xfrm>
          <a:prstGeom prst="rect">
            <a:avLst/>
          </a:prstGeom>
        </p:spPr>
      </p:pic>
      <p:pic>
        <p:nvPicPr>
          <p:cNvPr id="11" name="Picture 10">
            <a:extLst>
              <a:ext uri="{FF2B5EF4-FFF2-40B4-BE49-F238E27FC236}">
                <a16:creationId xmlns:a16="http://schemas.microsoft.com/office/drawing/2014/main" id="{A8439EA4-A765-4024-9907-5070CA7702D3}"/>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05961" y="4471294"/>
            <a:ext cx="1574504" cy="629384"/>
          </a:xfrm>
          <a:prstGeom prst="rect">
            <a:avLst/>
          </a:prstGeom>
        </p:spPr>
      </p:pic>
      <p:pic>
        <p:nvPicPr>
          <p:cNvPr id="13" name="Picture 12">
            <a:extLst>
              <a:ext uri="{FF2B5EF4-FFF2-40B4-BE49-F238E27FC236}">
                <a16:creationId xmlns:a16="http://schemas.microsoft.com/office/drawing/2014/main" id="{6C38E6E6-42DF-4EF2-9123-8ADD23A56863}"/>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780668" y="4316989"/>
            <a:ext cx="3358669" cy="783689"/>
          </a:xfrm>
          <a:prstGeom prst="rect">
            <a:avLst/>
          </a:prstGeom>
        </p:spPr>
      </p:pic>
      <p:pic>
        <p:nvPicPr>
          <p:cNvPr id="25" name="Picture 24">
            <a:extLst>
              <a:ext uri="{FF2B5EF4-FFF2-40B4-BE49-F238E27FC236}">
                <a16:creationId xmlns:a16="http://schemas.microsoft.com/office/drawing/2014/main" id="{50FD88DF-CA64-4A3C-B8F7-666CD151BFEC}"/>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7177087" y="3367699"/>
            <a:ext cx="857905" cy="684190"/>
          </a:xfrm>
          <a:prstGeom prst="rect">
            <a:avLst/>
          </a:prstGeom>
        </p:spPr>
      </p:pic>
      <p:pic>
        <p:nvPicPr>
          <p:cNvPr id="27" name="Picture 26">
            <a:extLst>
              <a:ext uri="{FF2B5EF4-FFF2-40B4-BE49-F238E27FC236}">
                <a16:creationId xmlns:a16="http://schemas.microsoft.com/office/drawing/2014/main" id="{9FB1DC60-65AB-4BF9-879C-89A9E1EF2B7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6809413" y="4390585"/>
            <a:ext cx="1961143" cy="696381"/>
          </a:xfrm>
          <a:prstGeom prst="rect">
            <a:avLst/>
          </a:prstGeom>
        </p:spPr>
      </p:pic>
      <p:pic>
        <p:nvPicPr>
          <p:cNvPr id="29" name="Picture 28">
            <a:extLst>
              <a:ext uri="{FF2B5EF4-FFF2-40B4-BE49-F238E27FC236}">
                <a16:creationId xmlns:a16="http://schemas.microsoft.com/office/drawing/2014/main" id="{79958A45-2398-493B-B734-D2788A96810C}"/>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373767" y="5681320"/>
            <a:ext cx="2601143" cy="664381"/>
          </a:xfrm>
          <a:prstGeom prst="rect">
            <a:avLst/>
          </a:prstGeom>
        </p:spPr>
      </p:pic>
    </p:spTree>
    <p:extLst>
      <p:ext uri="{BB962C8B-B14F-4D97-AF65-F5344CB8AC3E}">
        <p14:creationId xmlns:p14="http://schemas.microsoft.com/office/powerpoint/2010/main" val="78614702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200" dirty="0"/>
              <a:t>Particle collisions in flocculators (and rapid mix units!) are dominated by viscous shear</a:t>
            </a:r>
          </a:p>
        </p:txBody>
      </p:sp>
      <p:pic>
        <p:nvPicPr>
          <p:cNvPr id="2" name="Picture 1">
            <a:extLst>
              <a:ext uri="{FF2B5EF4-FFF2-40B4-BE49-F238E27FC236}">
                <a16:creationId xmlns:a16="http://schemas.microsoft.com/office/drawing/2014/main" id="{8E060757-060A-4344-A95D-AAC6B4F9CD02}"/>
              </a:ext>
            </a:extLst>
          </p:cNvPr>
          <p:cNvPicPr/>
          <p:nvPr/>
        </p:nvPicPr>
        <p:blipFill>
          <a:blip r:embed="rId5"/>
          <a:stretch>
            <a:fillRect/>
          </a:stretch>
        </p:blipFill>
        <p:spPr>
          <a:xfrm>
            <a:off x="4921280" y="2774561"/>
            <a:ext cx="3476625" cy="2809875"/>
          </a:xfrm>
          <a:prstGeom prst="rect">
            <a:avLst/>
          </a:prstGeom>
        </p:spPr>
      </p:pic>
      <p:pic>
        <p:nvPicPr>
          <p:cNvPr id="4" name="Picture 3">
            <a:extLst>
              <a:ext uri="{FF2B5EF4-FFF2-40B4-BE49-F238E27FC236}">
                <a16:creationId xmlns:a16="http://schemas.microsoft.com/office/drawing/2014/main" id="{FF486583-7EBB-476B-A1BE-BAB0C7BE4E1F}"/>
              </a:ext>
            </a:extLst>
          </p:cNvPr>
          <p:cNvPicPr/>
          <p:nvPr/>
        </p:nvPicPr>
        <p:blipFill>
          <a:blip r:embed="rId6"/>
          <a:stretch>
            <a:fillRect/>
          </a:stretch>
        </p:blipFill>
        <p:spPr>
          <a:xfrm>
            <a:off x="909368" y="2829914"/>
            <a:ext cx="3581400" cy="2733675"/>
          </a:xfrm>
          <a:prstGeom prst="rect">
            <a:avLst/>
          </a:prstGeom>
        </p:spPr>
      </p:pic>
      <p:sp>
        <p:nvSpPr>
          <p:cNvPr id="21" name="TextBox 20"/>
          <p:cNvSpPr txBox="1"/>
          <p:nvPr/>
        </p:nvSpPr>
        <p:spPr>
          <a:xfrm>
            <a:off x="5693433" y="4330460"/>
            <a:ext cx="1260281" cy="523220"/>
          </a:xfrm>
          <a:prstGeom prst="rect">
            <a:avLst/>
          </a:prstGeom>
          <a:noFill/>
        </p:spPr>
        <p:txBody>
          <a:bodyPr wrap="none" rtlCol="0">
            <a:spAutoFit/>
          </a:bodyPr>
          <a:lstStyle/>
          <a:p>
            <a:r>
              <a:rPr lang="en-US" dirty="0"/>
              <a:t>viscous</a:t>
            </a:r>
          </a:p>
        </p:txBody>
      </p:sp>
      <p:sp>
        <p:nvSpPr>
          <p:cNvPr id="22" name="TextBox 21"/>
          <p:cNvSpPr txBox="1"/>
          <p:nvPr/>
        </p:nvSpPr>
        <p:spPr>
          <a:xfrm>
            <a:off x="6711350" y="3183147"/>
            <a:ext cx="1199367" cy="523220"/>
          </a:xfrm>
          <a:prstGeom prst="rect">
            <a:avLst/>
          </a:prstGeom>
          <a:noFill/>
        </p:spPr>
        <p:txBody>
          <a:bodyPr wrap="none" rtlCol="0">
            <a:spAutoFit/>
          </a:bodyPr>
          <a:lstStyle/>
          <a:p>
            <a:r>
              <a:rPr lang="en-US" dirty="0"/>
              <a:t>inertial</a:t>
            </a:r>
          </a:p>
        </p:txBody>
      </p:sp>
      <p:sp>
        <p:nvSpPr>
          <p:cNvPr id="23" name="TextBox 22"/>
          <p:cNvSpPr txBox="1"/>
          <p:nvPr/>
        </p:nvSpPr>
        <p:spPr>
          <a:xfrm>
            <a:off x="483080" y="6124755"/>
            <a:ext cx="8250977" cy="461665"/>
          </a:xfrm>
          <a:prstGeom prst="rect">
            <a:avLst/>
          </a:prstGeom>
          <a:noFill/>
        </p:spPr>
        <p:txBody>
          <a:bodyPr wrap="none" rtlCol="0">
            <a:spAutoFit/>
          </a:bodyPr>
          <a:lstStyle/>
          <a:p>
            <a:r>
              <a:rPr lang="en-US" sz="2400" dirty="0"/>
              <a:t>Particle separation distances are less than the viscous length scale</a:t>
            </a:r>
          </a:p>
        </p:txBody>
      </p:sp>
      <p:pic>
        <p:nvPicPr>
          <p:cNvPr id="3" name="Picture 2">
            <a:extLst>
              <a:ext uri="{FF2B5EF4-FFF2-40B4-BE49-F238E27FC236}">
                <a16:creationId xmlns:a16="http://schemas.microsoft.com/office/drawing/2014/main" id="{A8831539-880E-48B6-A5CD-8E804183A3CD}"/>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885244" y="1906937"/>
            <a:ext cx="1460500" cy="574734"/>
          </a:xfrm>
          <a:prstGeom prst="rect">
            <a:avLst/>
          </a:prstGeom>
        </p:spPr>
      </p:pic>
      <p:pic>
        <p:nvPicPr>
          <p:cNvPr id="7" name="Picture 6">
            <a:extLst>
              <a:ext uri="{FF2B5EF4-FFF2-40B4-BE49-F238E27FC236}">
                <a16:creationId xmlns:a16="http://schemas.microsoft.com/office/drawing/2014/main" id="{4F827A6E-5F88-47D2-98D8-E313E11E3607}"/>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5693433" y="1936284"/>
            <a:ext cx="1819197" cy="323238"/>
          </a:xfrm>
          <a:prstGeom prst="rect">
            <a:avLst/>
          </a:prstGeom>
        </p:spPr>
      </p:pic>
    </p:spTree>
    <p:extLst>
      <p:ext uri="{BB962C8B-B14F-4D97-AF65-F5344CB8AC3E}">
        <p14:creationId xmlns:p14="http://schemas.microsoft.com/office/powerpoint/2010/main" val="144864077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p:cNvGrpSpPr/>
          <p:nvPr/>
        </p:nvGrpSpPr>
        <p:grpSpPr>
          <a:xfrm>
            <a:off x="2980593" y="3303917"/>
            <a:ext cx="3344179" cy="756252"/>
            <a:chOff x="2303253" y="3303917"/>
            <a:chExt cx="3344179" cy="756252"/>
          </a:xfrm>
        </p:grpSpPr>
        <p:sp>
          <p:nvSpPr>
            <p:cNvPr id="169" name="Freeform 168"/>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Connector 170"/>
            <p:cNvCxnSpPr>
              <a:stCxn id="169" idx="0"/>
              <a:endCxn id="8"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69" idx="2"/>
              <a:endCxn id="8"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4" name="Oval 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6609438" y="3941636"/>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1086928" y="1561381"/>
            <a:ext cx="914400" cy="91440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p:cNvSpPr txBox="1"/>
          <p:nvPr/>
        </p:nvSpPr>
        <p:spPr>
          <a:xfrm>
            <a:off x="112144" y="86264"/>
            <a:ext cx="8922635" cy="523220"/>
          </a:xfrm>
          <a:prstGeom prst="rect">
            <a:avLst/>
          </a:prstGeom>
          <a:noFill/>
        </p:spPr>
        <p:txBody>
          <a:bodyPr wrap="none" rtlCol="0">
            <a:spAutoFit/>
          </a:bodyPr>
          <a:lstStyle/>
          <a:p>
            <a:r>
              <a:rPr lang="en-US" dirty="0"/>
              <a:t>Hypothesis: Relative velocity scales with separation distance</a:t>
            </a:r>
          </a:p>
        </p:txBody>
      </p:sp>
      <p:sp>
        <p:nvSpPr>
          <p:cNvPr id="3" name="TextBox 2"/>
          <p:cNvSpPr txBox="1"/>
          <p:nvPr/>
        </p:nvSpPr>
        <p:spPr>
          <a:xfrm>
            <a:off x="6587083" y="4137226"/>
            <a:ext cx="959109" cy="461665"/>
          </a:xfrm>
          <a:prstGeom prst="rect">
            <a:avLst/>
          </a:prstGeom>
          <a:noFill/>
        </p:spPr>
        <p:txBody>
          <a:bodyPr wrap="none" rtlCol="0">
            <a:spAutoFit/>
          </a:bodyPr>
          <a:lstStyle/>
          <a:p>
            <a:r>
              <a:rPr lang="en-US" sz="2400" dirty="0">
                <a:solidFill>
                  <a:schemeClr val="bg1"/>
                </a:solidFill>
              </a:rPr>
              <a:t>Target</a:t>
            </a:r>
          </a:p>
        </p:txBody>
      </p:sp>
      <p:grpSp>
        <p:nvGrpSpPr>
          <p:cNvPr id="9" name="Group 8"/>
          <p:cNvGrpSpPr/>
          <p:nvPr/>
        </p:nvGrpSpPr>
        <p:grpSpPr>
          <a:xfrm>
            <a:off x="2851195" y="6157134"/>
            <a:ext cx="4045790" cy="268287"/>
            <a:chOff x="2173855" y="6157134"/>
            <a:chExt cx="4045790" cy="268287"/>
          </a:xfrm>
        </p:grpSpPr>
        <p:cxnSp>
          <p:nvCxnSpPr>
            <p:cNvPr id="7" name="Straight Arrow Connector 6"/>
            <p:cNvCxnSpPr/>
            <p:nvPr/>
          </p:nvCxnSpPr>
          <p:spPr>
            <a:xfrm flipV="1">
              <a:off x="2173855" y="6262777"/>
              <a:ext cx="4045790" cy="862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5" name="Object 4">
              <a:hlinkClick r:id="" action="ppaction://ole?verb=0"/>
            </p:cNvPr>
            <p:cNvGraphicFramePr>
              <a:graphicFrameLocks/>
            </p:cNvGraphicFramePr>
            <p:nvPr>
              <p:extLst>
                <p:ext uri="{D42A27DB-BD31-4B8C-83A1-F6EECF244321}">
                  <p14:modId xmlns:p14="http://schemas.microsoft.com/office/powerpoint/2010/main" val="3378251241"/>
                </p:ext>
              </p:extLst>
            </p:nvPr>
          </p:nvGraphicFramePr>
          <p:xfrm>
            <a:off x="4114320" y="6157134"/>
            <a:ext cx="254000" cy="268287"/>
          </p:xfrm>
          <a:graphic>
            <a:graphicData uri="http://schemas.openxmlformats.org/presentationml/2006/ole">
              <mc:AlternateContent xmlns:mc="http://schemas.openxmlformats.org/markup-compatibility/2006">
                <mc:Choice xmlns:v="urn:schemas-microsoft-com:vml" Requires="v">
                  <p:oleObj spid="_x0000_s2263376" name="Equation" r:id="rId6" imgW="253800" imgH="266400" progId="Equation.DSMT4">
                    <p:embed/>
                  </p:oleObj>
                </mc:Choice>
                <mc:Fallback>
                  <p:oleObj name="Equation" r:id="rId6" imgW="253800" imgH="266400" progId="Equation.DSMT4">
                    <p:embed/>
                    <p:pic>
                      <p:nvPicPr>
                        <p:cNvPr id="0" name="Object 14"/>
                        <p:cNvPicPr>
                          <a:picLocks noChangeArrowheads="1"/>
                        </p:cNvPicPr>
                        <p:nvPr/>
                      </p:nvPicPr>
                      <p:blipFill>
                        <a:blip r:embed="rId7"/>
                        <a:srcRect/>
                        <a:stretch>
                          <a:fillRect/>
                        </a:stretch>
                      </p:blipFill>
                      <p:spPr bwMode="auto">
                        <a:xfrm>
                          <a:off x="4114320" y="6157134"/>
                          <a:ext cx="254000" cy="268287"/>
                        </a:xfrm>
                        <a:prstGeom prst="rect">
                          <a:avLst/>
                        </a:prstGeom>
                        <a:solidFill>
                          <a:schemeClr val="bg1"/>
                        </a:solidFill>
                        <a:ln>
                          <a:noFill/>
                        </a:ln>
                      </p:spPr>
                    </p:pic>
                  </p:oleObj>
                </mc:Fallback>
              </mc:AlternateContent>
            </a:graphicData>
          </a:graphic>
        </p:graphicFrame>
      </p:grpSp>
      <p:sp>
        <p:nvSpPr>
          <p:cNvPr id="149" name="Oval 148"/>
          <p:cNvSpPr/>
          <p:nvPr/>
        </p:nvSpPr>
        <p:spPr>
          <a:xfrm>
            <a:off x="4004260" y="3114135"/>
            <a:ext cx="914400" cy="914400"/>
          </a:xfrm>
          <a:prstGeom prst="ellipse">
            <a:avLst/>
          </a:prstGeom>
          <a:solidFill>
            <a:schemeClr val="accent1">
              <a:lumMod val="5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p:cNvSpPr/>
          <p:nvPr/>
        </p:nvSpPr>
        <p:spPr>
          <a:xfrm>
            <a:off x="2851195" y="1050266"/>
            <a:ext cx="5305245" cy="5042138"/>
          </a:xfrm>
          <a:prstGeom prst="cube">
            <a:avLst/>
          </a:prstGeom>
          <a:solidFill>
            <a:srgbClr val="C0BFFF">
              <a:alpha val="4117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27812" y="706004"/>
            <a:ext cx="935619" cy="252952"/>
          </a:xfrm>
          <a:prstGeom prst="rect">
            <a:avLst/>
          </a:prstGeom>
        </p:spPr>
      </p:pic>
      <p:pic>
        <p:nvPicPr>
          <p:cNvPr id="152" name="Picture 151">
            <a:extLst>
              <a:ext uri="{FF2B5EF4-FFF2-40B4-BE49-F238E27FC236}">
                <a16:creationId xmlns:a16="http://schemas.microsoft.com/office/drawing/2014/main" id="{2F559CFC-3E05-4830-A967-E1F0CB78CB3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23863" y="6441777"/>
            <a:ext cx="2279135" cy="336060"/>
          </a:xfrm>
          <a:prstGeom prst="rect">
            <a:avLst/>
          </a:prstGeom>
        </p:spPr>
      </p:pic>
    </p:spTree>
    <p:extLst>
      <p:ext uri="{BB962C8B-B14F-4D97-AF65-F5344CB8AC3E}">
        <p14:creationId xmlns:p14="http://schemas.microsoft.com/office/powerpoint/2010/main" val="8343377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fill="hold" grpId="0" nodeType="clickEffect">
                                  <p:stCondLst>
                                    <p:cond delay="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 dur="10000" fill="hold"/>
                                        <p:tgtEl>
                                          <p:spTgt spid="44"/>
                                        </p:tgtEl>
                                        <p:attrNameLst>
                                          <p:attrName>ppt_x</p:attrName>
                                          <p:attrName>ppt_y</p:attrName>
                                        </p:attrNameLst>
                                      </p:cBhvr>
                                      <p:rCtr x="31319" y="18981"/>
                                    </p:animMotion>
                                  </p:childTnLst>
                                </p:cTn>
                              </p:par>
                              <p:par>
                                <p:cTn id="19" presetID="0" presetClass="path" presetSubtype="0" fill="hold" grpId="0" nodeType="withEffect">
                                  <p:stCondLst>
                                    <p:cond delay="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 dur="10000" fill="hold"/>
                                        <p:tgtEl>
                                          <p:spTgt spid="50"/>
                                        </p:tgtEl>
                                        <p:attrNameLst>
                                          <p:attrName>ppt_x</p:attrName>
                                          <p:attrName>ppt_y</p:attrName>
                                        </p:attrNameLst>
                                      </p:cBhvr>
                                      <p:rCtr x="31319" y="18981"/>
                                    </p:animMotion>
                                  </p:childTnLst>
                                </p:cTn>
                              </p:par>
                              <p:par>
                                <p:cTn id="21" presetID="0" presetClass="path" presetSubtype="0" fill="hold" grpId="0" nodeType="withEffect">
                                  <p:stCondLst>
                                    <p:cond delay="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2" dur="10000" fill="hold"/>
                                        <p:tgtEl>
                                          <p:spTgt spid="51"/>
                                        </p:tgtEl>
                                        <p:attrNameLst>
                                          <p:attrName>ppt_x</p:attrName>
                                          <p:attrName>ppt_y</p:attrName>
                                        </p:attrNameLst>
                                      </p:cBhvr>
                                      <p:rCtr x="31319" y="18981"/>
                                    </p:animMotion>
                                  </p:childTnLst>
                                </p:cTn>
                              </p:par>
                              <p:par>
                                <p:cTn id="23" presetID="0" presetClass="path" presetSubtype="0" fill="hold" grpId="0" nodeType="withEffect">
                                  <p:stCondLst>
                                    <p:cond delay="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32 0.22709 0.38386 0.17709 C 0.2915 0.16366 0.38872 -0.2449 0.30191 -0.20879 C 0.21511 -0.17291 -0.10954 0.27061 -0.13663 0.3926 C -0.16371 0.51459 0.07639 0.5507 0.13959 0.52292 C 0.20313 0.49514 0.22188 0.28727 0.24341 0.22524 " pathEditMode="relative" rAng="0" ptsTypes="asaaaasassaaa">
                                      <p:cBhvr>
                                        <p:cTn id="24" dur="10000" fill="hold"/>
                                        <p:tgtEl>
                                          <p:spTgt spid="52"/>
                                        </p:tgtEl>
                                        <p:attrNameLst>
                                          <p:attrName>ppt_x</p:attrName>
                                          <p:attrName>ppt_y</p:attrName>
                                        </p:attrNameLst>
                                      </p:cBhvr>
                                      <p:rCtr x="31319" y="18981"/>
                                    </p:animMotion>
                                  </p:childTnLst>
                                </p:cTn>
                              </p:par>
                              <p:par>
                                <p:cTn id="25" presetID="0" presetClass="path" presetSubtype="0" fill="hold" grpId="0" nodeType="withEffect">
                                  <p:stCondLst>
                                    <p:cond delay="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6" dur="10000" fill="hold"/>
                                        <p:tgtEl>
                                          <p:spTgt spid="53"/>
                                        </p:tgtEl>
                                        <p:attrNameLst>
                                          <p:attrName>ppt_x</p:attrName>
                                          <p:attrName>ppt_y</p:attrName>
                                        </p:attrNameLst>
                                      </p:cBhvr>
                                      <p:rCtr x="31319" y="18981"/>
                                    </p:animMotion>
                                  </p:childTnLst>
                                </p:cTn>
                              </p:par>
                              <p:par>
                                <p:cTn id="27" presetID="0" presetClass="path" presetSubtype="0" fill="hold" grpId="0" nodeType="withEffect">
                                  <p:stCondLst>
                                    <p:cond delay="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8" dur="10000" fill="hold"/>
                                        <p:tgtEl>
                                          <p:spTgt spid="54"/>
                                        </p:tgtEl>
                                        <p:attrNameLst>
                                          <p:attrName>ppt_x</p:attrName>
                                          <p:attrName>ppt_y</p:attrName>
                                        </p:attrNameLst>
                                      </p:cBhvr>
                                      <p:rCtr x="31319" y="18981"/>
                                    </p:animMotion>
                                  </p:childTnLst>
                                </p:cTn>
                              </p:par>
                              <p:par>
                                <p:cTn id="29" presetID="0" presetClass="path" presetSubtype="0" fill="hold" grpId="0" nodeType="withEffect">
                                  <p:stCondLst>
                                    <p:cond delay="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0" dur="10000" fill="hold"/>
                                        <p:tgtEl>
                                          <p:spTgt spid="55"/>
                                        </p:tgtEl>
                                        <p:attrNameLst>
                                          <p:attrName>ppt_x</p:attrName>
                                          <p:attrName>ppt_y</p:attrName>
                                        </p:attrNameLst>
                                      </p:cBhvr>
                                      <p:rCtr x="31319" y="18981"/>
                                    </p:animMotion>
                                  </p:childTnLst>
                                </p:cTn>
                              </p:par>
                              <p:par>
                                <p:cTn id="31" presetID="0" presetClass="path" presetSubtype="0" fill="hold" grpId="0" nodeType="withEffect">
                                  <p:stCondLst>
                                    <p:cond delay="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2" dur="10000" fill="hold"/>
                                        <p:tgtEl>
                                          <p:spTgt spid="56"/>
                                        </p:tgtEl>
                                        <p:attrNameLst>
                                          <p:attrName>ppt_x</p:attrName>
                                          <p:attrName>ppt_y</p:attrName>
                                        </p:attrNameLst>
                                      </p:cBhvr>
                                      <p:rCtr x="31319" y="18981"/>
                                    </p:animMotion>
                                  </p:childTnLst>
                                </p:cTn>
                              </p:par>
                              <p:par>
                                <p:cTn id="33" presetID="0" presetClass="path" presetSubtype="0" fill="hold" grpId="0" nodeType="withEffect">
                                  <p:stCondLst>
                                    <p:cond delay="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4" dur="10000" fill="hold"/>
                                        <p:tgtEl>
                                          <p:spTgt spid="57"/>
                                        </p:tgtEl>
                                        <p:attrNameLst>
                                          <p:attrName>ppt_x</p:attrName>
                                          <p:attrName>ppt_y</p:attrName>
                                        </p:attrNameLst>
                                      </p:cBhvr>
                                      <p:rCtr x="31319" y="18981"/>
                                    </p:animMotion>
                                  </p:childTnLst>
                                </p:cTn>
                              </p:par>
                              <p:par>
                                <p:cTn id="35" presetID="0" presetClass="path" presetSubtype="0" fill="hold" grpId="0" nodeType="withEffect">
                                  <p:stCondLst>
                                    <p:cond delay="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6" dur="10000" fill="hold"/>
                                        <p:tgtEl>
                                          <p:spTgt spid="58"/>
                                        </p:tgtEl>
                                        <p:attrNameLst>
                                          <p:attrName>ppt_x</p:attrName>
                                          <p:attrName>ppt_y</p:attrName>
                                        </p:attrNameLst>
                                      </p:cBhvr>
                                      <p:rCtr x="31319" y="18981"/>
                                    </p:animMotion>
                                  </p:childTnLst>
                                </p:cTn>
                              </p:par>
                              <p:par>
                                <p:cTn id="37" presetID="0" presetClass="path" presetSubtype="0" fill="hold" grpId="0" nodeType="withEffect">
                                  <p:stCondLst>
                                    <p:cond delay="1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38" dur="10000" fill="hold"/>
                                        <p:tgtEl>
                                          <p:spTgt spid="59"/>
                                        </p:tgtEl>
                                        <p:attrNameLst>
                                          <p:attrName>ppt_x</p:attrName>
                                          <p:attrName>ppt_y</p:attrName>
                                        </p:attrNameLst>
                                      </p:cBhvr>
                                      <p:rCtr x="31319" y="18981"/>
                                    </p:animMotion>
                                  </p:childTnLst>
                                </p:cTn>
                              </p:par>
                              <p:par>
                                <p:cTn id="39" presetID="0" presetClass="path" presetSubtype="0" fill="hold" grpId="0" nodeType="withEffect">
                                  <p:stCondLst>
                                    <p:cond delay="1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0" dur="10000" fill="hold"/>
                                        <p:tgtEl>
                                          <p:spTgt spid="60"/>
                                        </p:tgtEl>
                                        <p:attrNameLst>
                                          <p:attrName>ppt_x</p:attrName>
                                          <p:attrName>ppt_y</p:attrName>
                                        </p:attrNameLst>
                                      </p:cBhvr>
                                      <p:rCtr x="31319" y="18981"/>
                                    </p:animMotion>
                                  </p:childTnLst>
                                </p:cTn>
                              </p:par>
                              <p:par>
                                <p:cTn id="41" presetID="0" presetClass="path" presetSubtype="0" fill="hold" grpId="0" nodeType="withEffect">
                                  <p:stCondLst>
                                    <p:cond delay="1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2" dur="10000" fill="hold"/>
                                        <p:tgtEl>
                                          <p:spTgt spid="61"/>
                                        </p:tgtEl>
                                        <p:attrNameLst>
                                          <p:attrName>ppt_x</p:attrName>
                                          <p:attrName>ppt_y</p:attrName>
                                        </p:attrNameLst>
                                      </p:cBhvr>
                                      <p:rCtr x="31319" y="18981"/>
                                    </p:animMotion>
                                  </p:childTnLst>
                                </p:cTn>
                              </p:par>
                              <p:par>
                                <p:cTn id="43" presetID="0" presetClass="path" presetSubtype="0" fill="hold" grpId="0" nodeType="withEffect">
                                  <p:stCondLst>
                                    <p:cond delay="1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4" dur="10000" fill="hold"/>
                                        <p:tgtEl>
                                          <p:spTgt spid="62"/>
                                        </p:tgtEl>
                                        <p:attrNameLst>
                                          <p:attrName>ppt_x</p:attrName>
                                          <p:attrName>ppt_y</p:attrName>
                                        </p:attrNameLst>
                                      </p:cBhvr>
                                      <p:rCtr x="31319" y="18981"/>
                                    </p:animMotion>
                                  </p:childTnLst>
                                </p:cTn>
                              </p:par>
                              <p:par>
                                <p:cTn id="45" presetID="0" presetClass="path" presetSubtype="0" fill="hold" grpId="0" nodeType="withEffect">
                                  <p:stCondLst>
                                    <p:cond delay="1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6" dur="10000" fill="hold"/>
                                        <p:tgtEl>
                                          <p:spTgt spid="63"/>
                                        </p:tgtEl>
                                        <p:attrNameLst>
                                          <p:attrName>ppt_x</p:attrName>
                                          <p:attrName>ppt_y</p:attrName>
                                        </p:attrNameLst>
                                      </p:cBhvr>
                                      <p:rCtr x="31319" y="18981"/>
                                    </p:animMotion>
                                  </p:childTnLst>
                                </p:cTn>
                              </p:par>
                              <p:par>
                                <p:cTn id="47" presetID="0" presetClass="path" presetSubtype="0" fill="hold" grpId="0" nodeType="withEffect">
                                  <p:stCondLst>
                                    <p:cond delay="1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48" dur="10000" fill="hold"/>
                                        <p:tgtEl>
                                          <p:spTgt spid="64"/>
                                        </p:tgtEl>
                                        <p:attrNameLst>
                                          <p:attrName>ppt_x</p:attrName>
                                          <p:attrName>ppt_y</p:attrName>
                                        </p:attrNameLst>
                                      </p:cBhvr>
                                      <p:rCtr x="31319" y="18981"/>
                                    </p:animMotion>
                                  </p:childTnLst>
                                </p:cTn>
                              </p:par>
                              <p:par>
                                <p:cTn id="49" presetID="0" presetClass="path" presetSubtype="0" fill="hold" grpId="0" nodeType="withEffect">
                                  <p:stCondLst>
                                    <p:cond delay="1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0" dur="10000" fill="hold"/>
                                        <p:tgtEl>
                                          <p:spTgt spid="65"/>
                                        </p:tgtEl>
                                        <p:attrNameLst>
                                          <p:attrName>ppt_x</p:attrName>
                                          <p:attrName>ppt_y</p:attrName>
                                        </p:attrNameLst>
                                      </p:cBhvr>
                                      <p:rCtr x="31319" y="18981"/>
                                    </p:animMotion>
                                  </p:childTnLst>
                                </p:cTn>
                              </p:par>
                              <p:par>
                                <p:cTn id="51" presetID="0" presetClass="path" presetSubtype="0" fill="hold" grpId="0" nodeType="withEffect">
                                  <p:stCondLst>
                                    <p:cond delay="1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2" dur="10000" fill="hold"/>
                                        <p:tgtEl>
                                          <p:spTgt spid="66"/>
                                        </p:tgtEl>
                                        <p:attrNameLst>
                                          <p:attrName>ppt_x</p:attrName>
                                          <p:attrName>ppt_y</p:attrName>
                                        </p:attrNameLst>
                                      </p:cBhvr>
                                      <p:rCtr x="31319" y="18981"/>
                                    </p:animMotion>
                                  </p:childTnLst>
                                </p:cTn>
                              </p:par>
                              <p:par>
                                <p:cTn id="53" presetID="0" presetClass="path" presetSubtype="0" fill="hold" grpId="0" nodeType="withEffect">
                                  <p:stCondLst>
                                    <p:cond delay="1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4" dur="10000" fill="hold"/>
                                        <p:tgtEl>
                                          <p:spTgt spid="67"/>
                                        </p:tgtEl>
                                        <p:attrNameLst>
                                          <p:attrName>ppt_x</p:attrName>
                                          <p:attrName>ppt_y</p:attrName>
                                        </p:attrNameLst>
                                      </p:cBhvr>
                                      <p:rCtr x="31319" y="18981"/>
                                    </p:animMotion>
                                  </p:childTnLst>
                                </p:cTn>
                              </p:par>
                              <p:par>
                                <p:cTn id="55" presetID="0" presetClass="path" presetSubtype="0" fill="hold" grpId="0" nodeType="withEffect">
                                  <p:stCondLst>
                                    <p:cond delay="1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6" dur="10000" fill="hold"/>
                                        <p:tgtEl>
                                          <p:spTgt spid="68"/>
                                        </p:tgtEl>
                                        <p:attrNameLst>
                                          <p:attrName>ppt_x</p:attrName>
                                          <p:attrName>ppt_y</p:attrName>
                                        </p:attrNameLst>
                                      </p:cBhvr>
                                      <p:rCtr x="31319" y="18981"/>
                                    </p:animMotion>
                                  </p:childTnLst>
                                </p:cTn>
                              </p:par>
                              <p:par>
                                <p:cTn id="57" presetID="0" presetClass="path" presetSubtype="0" fill="hold" grpId="0" nodeType="withEffect">
                                  <p:stCondLst>
                                    <p:cond delay="2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58" dur="10000" fill="hold"/>
                                        <p:tgtEl>
                                          <p:spTgt spid="69"/>
                                        </p:tgtEl>
                                        <p:attrNameLst>
                                          <p:attrName>ppt_x</p:attrName>
                                          <p:attrName>ppt_y</p:attrName>
                                        </p:attrNameLst>
                                      </p:cBhvr>
                                      <p:rCtr x="31319" y="18981"/>
                                    </p:animMotion>
                                  </p:childTnLst>
                                </p:cTn>
                              </p:par>
                              <p:par>
                                <p:cTn id="59" presetID="0" presetClass="path" presetSubtype="0" fill="hold" grpId="0" nodeType="withEffect">
                                  <p:stCondLst>
                                    <p:cond delay="2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0" dur="10000" fill="hold"/>
                                        <p:tgtEl>
                                          <p:spTgt spid="70"/>
                                        </p:tgtEl>
                                        <p:attrNameLst>
                                          <p:attrName>ppt_x</p:attrName>
                                          <p:attrName>ppt_y</p:attrName>
                                        </p:attrNameLst>
                                      </p:cBhvr>
                                      <p:rCtr x="31319" y="18981"/>
                                    </p:animMotion>
                                  </p:childTnLst>
                                </p:cTn>
                              </p:par>
                              <p:par>
                                <p:cTn id="61" presetID="0" presetClass="path" presetSubtype="0" fill="hold" grpId="0" nodeType="withEffect">
                                  <p:stCondLst>
                                    <p:cond delay="2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2" dur="10000" fill="hold"/>
                                        <p:tgtEl>
                                          <p:spTgt spid="71"/>
                                        </p:tgtEl>
                                        <p:attrNameLst>
                                          <p:attrName>ppt_x</p:attrName>
                                          <p:attrName>ppt_y</p:attrName>
                                        </p:attrNameLst>
                                      </p:cBhvr>
                                      <p:rCtr x="31319" y="18981"/>
                                    </p:animMotion>
                                  </p:childTnLst>
                                </p:cTn>
                              </p:par>
                              <p:par>
                                <p:cTn id="63" presetID="0" presetClass="path" presetSubtype="0" fill="hold" grpId="0" nodeType="withEffect">
                                  <p:stCondLst>
                                    <p:cond delay="2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4" dur="10000" fill="hold"/>
                                        <p:tgtEl>
                                          <p:spTgt spid="72"/>
                                        </p:tgtEl>
                                        <p:attrNameLst>
                                          <p:attrName>ppt_x</p:attrName>
                                          <p:attrName>ppt_y</p:attrName>
                                        </p:attrNameLst>
                                      </p:cBhvr>
                                      <p:rCtr x="31319" y="18981"/>
                                    </p:animMotion>
                                  </p:childTnLst>
                                </p:cTn>
                              </p:par>
                              <p:par>
                                <p:cTn id="65" presetID="0" presetClass="path" presetSubtype="0" fill="hold" grpId="0" nodeType="withEffect">
                                  <p:stCondLst>
                                    <p:cond delay="2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6" dur="10000" fill="hold"/>
                                        <p:tgtEl>
                                          <p:spTgt spid="73"/>
                                        </p:tgtEl>
                                        <p:attrNameLst>
                                          <p:attrName>ppt_x</p:attrName>
                                          <p:attrName>ppt_y</p:attrName>
                                        </p:attrNameLst>
                                      </p:cBhvr>
                                      <p:rCtr x="31319" y="18981"/>
                                    </p:animMotion>
                                  </p:childTnLst>
                                </p:cTn>
                              </p:par>
                              <p:par>
                                <p:cTn id="67" presetID="0" presetClass="path" presetSubtype="0" fill="hold" grpId="0" nodeType="withEffect">
                                  <p:stCondLst>
                                    <p:cond delay="2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68" dur="10000" fill="hold"/>
                                        <p:tgtEl>
                                          <p:spTgt spid="74"/>
                                        </p:tgtEl>
                                        <p:attrNameLst>
                                          <p:attrName>ppt_x</p:attrName>
                                          <p:attrName>ppt_y</p:attrName>
                                        </p:attrNameLst>
                                      </p:cBhvr>
                                      <p:rCtr x="31319" y="18981"/>
                                    </p:animMotion>
                                  </p:childTnLst>
                                </p:cTn>
                              </p:par>
                              <p:par>
                                <p:cTn id="69" presetID="0" presetClass="path" presetSubtype="0" fill="hold" grpId="0" nodeType="withEffect">
                                  <p:stCondLst>
                                    <p:cond delay="2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0" dur="10000" fill="hold"/>
                                        <p:tgtEl>
                                          <p:spTgt spid="75"/>
                                        </p:tgtEl>
                                        <p:attrNameLst>
                                          <p:attrName>ppt_x</p:attrName>
                                          <p:attrName>ppt_y</p:attrName>
                                        </p:attrNameLst>
                                      </p:cBhvr>
                                      <p:rCtr x="31319" y="18981"/>
                                    </p:animMotion>
                                  </p:childTnLst>
                                </p:cTn>
                              </p:par>
                              <p:par>
                                <p:cTn id="71" presetID="0" presetClass="path" presetSubtype="0" fill="hold" grpId="0" nodeType="withEffect">
                                  <p:stCondLst>
                                    <p:cond delay="2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2" dur="10000" fill="hold"/>
                                        <p:tgtEl>
                                          <p:spTgt spid="76"/>
                                        </p:tgtEl>
                                        <p:attrNameLst>
                                          <p:attrName>ppt_x</p:attrName>
                                          <p:attrName>ppt_y</p:attrName>
                                        </p:attrNameLst>
                                      </p:cBhvr>
                                      <p:rCtr x="31319" y="18981"/>
                                    </p:animMotion>
                                  </p:childTnLst>
                                </p:cTn>
                              </p:par>
                              <p:par>
                                <p:cTn id="73" presetID="0" presetClass="path" presetSubtype="0" fill="hold" grpId="0" nodeType="withEffect">
                                  <p:stCondLst>
                                    <p:cond delay="2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4" dur="10000" fill="hold"/>
                                        <p:tgtEl>
                                          <p:spTgt spid="77"/>
                                        </p:tgtEl>
                                        <p:attrNameLst>
                                          <p:attrName>ppt_x</p:attrName>
                                          <p:attrName>ppt_y</p:attrName>
                                        </p:attrNameLst>
                                      </p:cBhvr>
                                      <p:rCtr x="31319" y="18981"/>
                                    </p:animMotion>
                                  </p:childTnLst>
                                </p:cTn>
                              </p:par>
                              <p:par>
                                <p:cTn id="75" presetID="0" presetClass="path" presetSubtype="0" fill="hold" grpId="0" nodeType="withEffect">
                                  <p:stCondLst>
                                    <p:cond delay="2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6" dur="10000" fill="hold"/>
                                        <p:tgtEl>
                                          <p:spTgt spid="78"/>
                                        </p:tgtEl>
                                        <p:attrNameLst>
                                          <p:attrName>ppt_x</p:attrName>
                                          <p:attrName>ppt_y</p:attrName>
                                        </p:attrNameLst>
                                      </p:cBhvr>
                                      <p:rCtr x="31319" y="18981"/>
                                    </p:animMotion>
                                  </p:childTnLst>
                                </p:cTn>
                              </p:par>
                              <p:par>
                                <p:cTn id="77" presetID="0" presetClass="path" presetSubtype="0" fill="hold" grpId="0" nodeType="withEffect">
                                  <p:stCondLst>
                                    <p:cond delay="3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78" dur="10000" fill="hold"/>
                                        <p:tgtEl>
                                          <p:spTgt spid="79"/>
                                        </p:tgtEl>
                                        <p:attrNameLst>
                                          <p:attrName>ppt_x</p:attrName>
                                          <p:attrName>ppt_y</p:attrName>
                                        </p:attrNameLst>
                                      </p:cBhvr>
                                      <p:rCtr x="31319" y="18981"/>
                                    </p:animMotion>
                                  </p:childTnLst>
                                </p:cTn>
                              </p:par>
                              <p:par>
                                <p:cTn id="79" presetID="0" presetClass="path" presetSubtype="0" fill="hold" grpId="0" nodeType="withEffect">
                                  <p:stCondLst>
                                    <p:cond delay="3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0" dur="10000" fill="hold"/>
                                        <p:tgtEl>
                                          <p:spTgt spid="80"/>
                                        </p:tgtEl>
                                        <p:attrNameLst>
                                          <p:attrName>ppt_x</p:attrName>
                                          <p:attrName>ppt_y</p:attrName>
                                        </p:attrNameLst>
                                      </p:cBhvr>
                                      <p:rCtr x="31319" y="18981"/>
                                    </p:animMotion>
                                  </p:childTnLst>
                                </p:cTn>
                              </p:par>
                              <p:par>
                                <p:cTn id="81" presetID="0" presetClass="path" presetSubtype="0" fill="hold" grpId="0" nodeType="withEffect">
                                  <p:stCondLst>
                                    <p:cond delay="3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2" dur="10000" fill="hold"/>
                                        <p:tgtEl>
                                          <p:spTgt spid="81"/>
                                        </p:tgtEl>
                                        <p:attrNameLst>
                                          <p:attrName>ppt_x</p:attrName>
                                          <p:attrName>ppt_y</p:attrName>
                                        </p:attrNameLst>
                                      </p:cBhvr>
                                      <p:rCtr x="31319" y="18981"/>
                                    </p:animMotion>
                                  </p:childTnLst>
                                </p:cTn>
                              </p:par>
                              <p:par>
                                <p:cTn id="83" presetID="0" presetClass="path" presetSubtype="0" fill="hold" grpId="0" nodeType="withEffect">
                                  <p:stCondLst>
                                    <p:cond delay="3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4" dur="10000" fill="hold"/>
                                        <p:tgtEl>
                                          <p:spTgt spid="82"/>
                                        </p:tgtEl>
                                        <p:attrNameLst>
                                          <p:attrName>ppt_x</p:attrName>
                                          <p:attrName>ppt_y</p:attrName>
                                        </p:attrNameLst>
                                      </p:cBhvr>
                                      <p:rCtr x="31319" y="18981"/>
                                    </p:animMotion>
                                  </p:childTnLst>
                                </p:cTn>
                              </p:par>
                              <p:par>
                                <p:cTn id="85" presetID="0" presetClass="path" presetSubtype="0" fill="hold" grpId="0" nodeType="withEffect">
                                  <p:stCondLst>
                                    <p:cond delay="3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6" dur="10000" fill="hold"/>
                                        <p:tgtEl>
                                          <p:spTgt spid="83"/>
                                        </p:tgtEl>
                                        <p:attrNameLst>
                                          <p:attrName>ppt_x</p:attrName>
                                          <p:attrName>ppt_y</p:attrName>
                                        </p:attrNameLst>
                                      </p:cBhvr>
                                      <p:rCtr x="31319" y="18981"/>
                                    </p:animMotion>
                                  </p:childTnLst>
                                </p:cTn>
                              </p:par>
                              <p:par>
                                <p:cTn id="87" presetID="0" presetClass="path" presetSubtype="0" fill="hold" grpId="0" nodeType="withEffect">
                                  <p:stCondLst>
                                    <p:cond delay="3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88" dur="10000" fill="hold"/>
                                        <p:tgtEl>
                                          <p:spTgt spid="84"/>
                                        </p:tgtEl>
                                        <p:attrNameLst>
                                          <p:attrName>ppt_x</p:attrName>
                                          <p:attrName>ppt_y</p:attrName>
                                        </p:attrNameLst>
                                      </p:cBhvr>
                                      <p:rCtr x="31319" y="18981"/>
                                    </p:animMotion>
                                  </p:childTnLst>
                                </p:cTn>
                              </p:par>
                              <p:par>
                                <p:cTn id="89" presetID="0" presetClass="path" presetSubtype="0" fill="hold" grpId="0" nodeType="withEffect">
                                  <p:stCondLst>
                                    <p:cond delay="3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0" dur="10000" fill="hold"/>
                                        <p:tgtEl>
                                          <p:spTgt spid="85"/>
                                        </p:tgtEl>
                                        <p:attrNameLst>
                                          <p:attrName>ppt_x</p:attrName>
                                          <p:attrName>ppt_y</p:attrName>
                                        </p:attrNameLst>
                                      </p:cBhvr>
                                      <p:rCtr x="31319" y="18981"/>
                                    </p:animMotion>
                                  </p:childTnLst>
                                </p:cTn>
                              </p:par>
                              <p:par>
                                <p:cTn id="91" presetID="0" presetClass="path" presetSubtype="0" fill="hold" grpId="0" nodeType="withEffect">
                                  <p:stCondLst>
                                    <p:cond delay="3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2" dur="10000" fill="hold"/>
                                        <p:tgtEl>
                                          <p:spTgt spid="86"/>
                                        </p:tgtEl>
                                        <p:attrNameLst>
                                          <p:attrName>ppt_x</p:attrName>
                                          <p:attrName>ppt_y</p:attrName>
                                        </p:attrNameLst>
                                      </p:cBhvr>
                                      <p:rCtr x="31319" y="18981"/>
                                    </p:animMotion>
                                  </p:childTnLst>
                                </p:cTn>
                              </p:par>
                              <p:par>
                                <p:cTn id="93" presetID="0" presetClass="path" presetSubtype="0" fill="hold" grpId="0" nodeType="withEffect">
                                  <p:stCondLst>
                                    <p:cond delay="3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4" dur="10000" fill="hold"/>
                                        <p:tgtEl>
                                          <p:spTgt spid="87"/>
                                        </p:tgtEl>
                                        <p:attrNameLst>
                                          <p:attrName>ppt_x</p:attrName>
                                          <p:attrName>ppt_y</p:attrName>
                                        </p:attrNameLst>
                                      </p:cBhvr>
                                      <p:rCtr x="31319" y="18981"/>
                                    </p:animMotion>
                                  </p:childTnLst>
                                </p:cTn>
                              </p:par>
                              <p:par>
                                <p:cTn id="95" presetID="0" presetClass="path" presetSubtype="0" fill="hold" grpId="0" nodeType="withEffect">
                                  <p:stCondLst>
                                    <p:cond delay="3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6" dur="10000" fill="hold"/>
                                        <p:tgtEl>
                                          <p:spTgt spid="88"/>
                                        </p:tgtEl>
                                        <p:attrNameLst>
                                          <p:attrName>ppt_x</p:attrName>
                                          <p:attrName>ppt_y</p:attrName>
                                        </p:attrNameLst>
                                      </p:cBhvr>
                                      <p:rCtr x="31319" y="18981"/>
                                    </p:animMotion>
                                  </p:childTnLst>
                                </p:cTn>
                              </p:par>
                              <p:par>
                                <p:cTn id="97" presetID="0" presetClass="path" presetSubtype="0" fill="hold" grpId="0" nodeType="withEffect">
                                  <p:stCondLst>
                                    <p:cond delay="4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98" dur="10000" fill="hold"/>
                                        <p:tgtEl>
                                          <p:spTgt spid="89"/>
                                        </p:tgtEl>
                                        <p:attrNameLst>
                                          <p:attrName>ppt_x</p:attrName>
                                          <p:attrName>ppt_y</p:attrName>
                                        </p:attrNameLst>
                                      </p:cBhvr>
                                      <p:rCtr x="31319" y="18981"/>
                                    </p:animMotion>
                                  </p:childTnLst>
                                </p:cTn>
                              </p:par>
                              <p:par>
                                <p:cTn id="99" presetID="0" presetClass="path" presetSubtype="0" fill="hold" grpId="0" nodeType="withEffect">
                                  <p:stCondLst>
                                    <p:cond delay="4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0" dur="10000" fill="hold"/>
                                        <p:tgtEl>
                                          <p:spTgt spid="90"/>
                                        </p:tgtEl>
                                        <p:attrNameLst>
                                          <p:attrName>ppt_x</p:attrName>
                                          <p:attrName>ppt_y</p:attrName>
                                        </p:attrNameLst>
                                      </p:cBhvr>
                                      <p:rCtr x="31319" y="18981"/>
                                    </p:animMotion>
                                  </p:childTnLst>
                                </p:cTn>
                              </p:par>
                              <p:par>
                                <p:cTn id="101" presetID="0" presetClass="path" presetSubtype="0" fill="hold" grpId="0" nodeType="withEffect">
                                  <p:stCondLst>
                                    <p:cond delay="4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2" dur="10000" fill="hold"/>
                                        <p:tgtEl>
                                          <p:spTgt spid="91"/>
                                        </p:tgtEl>
                                        <p:attrNameLst>
                                          <p:attrName>ppt_x</p:attrName>
                                          <p:attrName>ppt_y</p:attrName>
                                        </p:attrNameLst>
                                      </p:cBhvr>
                                      <p:rCtr x="31319" y="18981"/>
                                    </p:animMotion>
                                  </p:childTnLst>
                                </p:cTn>
                              </p:par>
                              <p:par>
                                <p:cTn id="103" presetID="0" presetClass="path" presetSubtype="0" fill="hold" grpId="0" nodeType="withEffect">
                                  <p:stCondLst>
                                    <p:cond delay="4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4" dur="10000" fill="hold"/>
                                        <p:tgtEl>
                                          <p:spTgt spid="92"/>
                                        </p:tgtEl>
                                        <p:attrNameLst>
                                          <p:attrName>ppt_x</p:attrName>
                                          <p:attrName>ppt_y</p:attrName>
                                        </p:attrNameLst>
                                      </p:cBhvr>
                                      <p:rCtr x="31319" y="18981"/>
                                    </p:animMotion>
                                  </p:childTnLst>
                                </p:cTn>
                              </p:par>
                              <p:par>
                                <p:cTn id="105" presetID="0" presetClass="path" presetSubtype="0" fill="hold" grpId="0" nodeType="withEffect">
                                  <p:stCondLst>
                                    <p:cond delay="4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6" dur="10000" fill="hold"/>
                                        <p:tgtEl>
                                          <p:spTgt spid="93"/>
                                        </p:tgtEl>
                                        <p:attrNameLst>
                                          <p:attrName>ppt_x</p:attrName>
                                          <p:attrName>ppt_y</p:attrName>
                                        </p:attrNameLst>
                                      </p:cBhvr>
                                      <p:rCtr x="31319" y="18981"/>
                                    </p:animMotion>
                                  </p:childTnLst>
                                </p:cTn>
                              </p:par>
                              <p:par>
                                <p:cTn id="107" presetID="0" presetClass="path" presetSubtype="0" fill="hold" grpId="0" nodeType="withEffect">
                                  <p:stCondLst>
                                    <p:cond delay="4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08" dur="10000" fill="hold"/>
                                        <p:tgtEl>
                                          <p:spTgt spid="94"/>
                                        </p:tgtEl>
                                        <p:attrNameLst>
                                          <p:attrName>ppt_x</p:attrName>
                                          <p:attrName>ppt_y</p:attrName>
                                        </p:attrNameLst>
                                      </p:cBhvr>
                                      <p:rCtr x="31319" y="18981"/>
                                    </p:animMotion>
                                  </p:childTnLst>
                                </p:cTn>
                              </p:par>
                              <p:par>
                                <p:cTn id="109" presetID="0" presetClass="path" presetSubtype="0" fill="hold" grpId="0" nodeType="withEffect">
                                  <p:stCondLst>
                                    <p:cond delay="4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0" dur="10000" fill="hold"/>
                                        <p:tgtEl>
                                          <p:spTgt spid="95"/>
                                        </p:tgtEl>
                                        <p:attrNameLst>
                                          <p:attrName>ppt_x</p:attrName>
                                          <p:attrName>ppt_y</p:attrName>
                                        </p:attrNameLst>
                                      </p:cBhvr>
                                      <p:rCtr x="31319" y="18981"/>
                                    </p:animMotion>
                                  </p:childTnLst>
                                </p:cTn>
                              </p:par>
                              <p:par>
                                <p:cTn id="111" presetID="0" presetClass="path" presetSubtype="0" fill="hold" grpId="0" nodeType="withEffect">
                                  <p:stCondLst>
                                    <p:cond delay="4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2" dur="10000" fill="hold"/>
                                        <p:tgtEl>
                                          <p:spTgt spid="96"/>
                                        </p:tgtEl>
                                        <p:attrNameLst>
                                          <p:attrName>ppt_x</p:attrName>
                                          <p:attrName>ppt_y</p:attrName>
                                        </p:attrNameLst>
                                      </p:cBhvr>
                                      <p:rCtr x="31319" y="18981"/>
                                    </p:animMotion>
                                  </p:childTnLst>
                                </p:cTn>
                              </p:par>
                              <p:par>
                                <p:cTn id="113" presetID="0" presetClass="path" presetSubtype="0" fill="hold" grpId="0" nodeType="withEffect">
                                  <p:stCondLst>
                                    <p:cond delay="4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4" dur="10000" fill="hold"/>
                                        <p:tgtEl>
                                          <p:spTgt spid="97"/>
                                        </p:tgtEl>
                                        <p:attrNameLst>
                                          <p:attrName>ppt_x</p:attrName>
                                          <p:attrName>ppt_y</p:attrName>
                                        </p:attrNameLst>
                                      </p:cBhvr>
                                      <p:rCtr x="31319" y="18981"/>
                                    </p:animMotion>
                                  </p:childTnLst>
                                </p:cTn>
                              </p:par>
                              <p:par>
                                <p:cTn id="115" presetID="0" presetClass="path" presetSubtype="0" fill="hold" grpId="0" nodeType="withEffect">
                                  <p:stCondLst>
                                    <p:cond delay="4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6" dur="10000" fill="hold"/>
                                        <p:tgtEl>
                                          <p:spTgt spid="98"/>
                                        </p:tgtEl>
                                        <p:attrNameLst>
                                          <p:attrName>ppt_x</p:attrName>
                                          <p:attrName>ppt_y</p:attrName>
                                        </p:attrNameLst>
                                      </p:cBhvr>
                                      <p:rCtr x="31319" y="18981"/>
                                    </p:animMotion>
                                  </p:childTnLst>
                                </p:cTn>
                              </p:par>
                              <p:par>
                                <p:cTn id="117" presetID="0" presetClass="path" presetSubtype="0" fill="hold" grpId="0" nodeType="withEffect">
                                  <p:stCondLst>
                                    <p:cond delay="5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18" dur="10000" fill="hold"/>
                                        <p:tgtEl>
                                          <p:spTgt spid="99"/>
                                        </p:tgtEl>
                                        <p:attrNameLst>
                                          <p:attrName>ppt_x</p:attrName>
                                          <p:attrName>ppt_y</p:attrName>
                                        </p:attrNameLst>
                                      </p:cBhvr>
                                      <p:rCtr x="31319" y="18981"/>
                                    </p:animMotion>
                                  </p:childTnLst>
                                </p:cTn>
                              </p:par>
                              <p:par>
                                <p:cTn id="119" presetID="0" presetClass="path" presetSubtype="0" fill="hold" grpId="0" nodeType="withEffect">
                                  <p:stCondLst>
                                    <p:cond delay="5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0" dur="10000" fill="hold"/>
                                        <p:tgtEl>
                                          <p:spTgt spid="100"/>
                                        </p:tgtEl>
                                        <p:attrNameLst>
                                          <p:attrName>ppt_x</p:attrName>
                                          <p:attrName>ppt_y</p:attrName>
                                        </p:attrNameLst>
                                      </p:cBhvr>
                                      <p:rCtr x="31319" y="18981"/>
                                    </p:animMotion>
                                  </p:childTnLst>
                                </p:cTn>
                              </p:par>
                              <p:par>
                                <p:cTn id="121" presetID="0" presetClass="path" presetSubtype="0" fill="hold" grpId="0" nodeType="withEffect">
                                  <p:stCondLst>
                                    <p:cond delay="5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2" dur="10000" fill="hold"/>
                                        <p:tgtEl>
                                          <p:spTgt spid="101"/>
                                        </p:tgtEl>
                                        <p:attrNameLst>
                                          <p:attrName>ppt_x</p:attrName>
                                          <p:attrName>ppt_y</p:attrName>
                                        </p:attrNameLst>
                                      </p:cBhvr>
                                      <p:rCtr x="31319" y="18981"/>
                                    </p:animMotion>
                                  </p:childTnLst>
                                </p:cTn>
                              </p:par>
                              <p:par>
                                <p:cTn id="123" presetID="0" presetClass="path" presetSubtype="0" fill="hold" grpId="0" nodeType="withEffect">
                                  <p:stCondLst>
                                    <p:cond delay="5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4" dur="10000" fill="hold"/>
                                        <p:tgtEl>
                                          <p:spTgt spid="102"/>
                                        </p:tgtEl>
                                        <p:attrNameLst>
                                          <p:attrName>ppt_x</p:attrName>
                                          <p:attrName>ppt_y</p:attrName>
                                        </p:attrNameLst>
                                      </p:cBhvr>
                                      <p:rCtr x="31319" y="18981"/>
                                    </p:animMotion>
                                  </p:childTnLst>
                                </p:cTn>
                              </p:par>
                              <p:par>
                                <p:cTn id="125" presetID="0" presetClass="path" presetSubtype="0" fill="hold" grpId="0" nodeType="withEffect">
                                  <p:stCondLst>
                                    <p:cond delay="5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6" dur="10000" fill="hold"/>
                                        <p:tgtEl>
                                          <p:spTgt spid="103"/>
                                        </p:tgtEl>
                                        <p:attrNameLst>
                                          <p:attrName>ppt_x</p:attrName>
                                          <p:attrName>ppt_y</p:attrName>
                                        </p:attrNameLst>
                                      </p:cBhvr>
                                      <p:rCtr x="31319" y="18981"/>
                                    </p:animMotion>
                                  </p:childTnLst>
                                </p:cTn>
                              </p:par>
                              <p:par>
                                <p:cTn id="127" presetID="0" presetClass="path" presetSubtype="0" fill="hold" grpId="0" nodeType="withEffect">
                                  <p:stCondLst>
                                    <p:cond delay="5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28" dur="10000" fill="hold"/>
                                        <p:tgtEl>
                                          <p:spTgt spid="104"/>
                                        </p:tgtEl>
                                        <p:attrNameLst>
                                          <p:attrName>ppt_x</p:attrName>
                                          <p:attrName>ppt_y</p:attrName>
                                        </p:attrNameLst>
                                      </p:cBhvr>
                                      <p:rCtr x="31319" y="18981"/>
                                    </p:animMotion>
                                  </p:childTnLst>
                                </p:cTn>
                              </p:par>
                              <p:par>
                                <p:cTn id="129" presetID="0" presetClass="path" presetSubtype="0" fill="hold" grpId="0" nodeType="withEffect">
                                  <p:stCondLst>
                                    <p:cond delay="5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0" dur="10000" fill="hold"/>
                                        <p:tgtEl>
                                          <p:spTgt spid="105"/>
                                        </p:tgtEl>
                                        <p:attrNameLst>
                                          <p:attrName>ppt_x</p:attrName>
                                          <p:attrName>ppt_y</p:attrName>
                                        </p:attrNameLst>
                                      </p:cBhvr>
                                      <p:rCtr x="31319" y="18981"/>
                                    </p:animMotion>
                                  </p:childTnLst>
                                </p:cTn>
                              </p:par>
                              <p:par>
                                <p:cTn id="131" presetID="0" presetClass="path" presetSubtype="0" fill="hold" grpId="0" nodeType="withEffect">
                                  <p:stCondLst>
                                    <p:cond delay="5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2" dur="10000" fill="hold"/>
                                        <p:tgtEl>
                                          <p:spTgt spid="106"/>
                                        </p:tgtEl>
                                        <p:attrNameLst>
                                          <p:attrName>ppt_x</p:attrName>
                                          <p:attrName>ppt_y</p:attrName>
                                        </p:attrNameLst>
                                      </p:cBhvr>
                                      <p:rCtr x="31319" y="18981"/>
                                    </p:animMotion>
                                  </p:childTnLst>
                                </p:cTn>
                              </p:par>
                              <p:par>
                                <p:cTn id="133" presetID="0" presetClass="path" presetSubtype="0" fill="hold" grpId="0" nodeType="withEffect">
                                  <p:stCondLst>
                                    <p:cond delay="5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4" dur="10000" fill="hold"/>
                                        <p:tgtEl>
                                          <p:spTgt spid="107"/>
                                        </p:tgtEl>
                                        <p:attrNameLst>
                                          <p:attrName>ppt_x</p:attrName>
                                          <p:attrName>ppt_y</p:attrName>
                                        </p:attrNameLst>
                                      </p:cBhvr>
                                      <p:rCtr x="31319" y="18981"/>
                                    </p:animMotion>
                                  </p:childTnLst>
                                </p:cTn>
                              </p:par>
                              <p:par>
                                <p:cTn id="135" presetID="0" presetClass="path" presetSubtype="0" fill="hold" grpId="0" nodeType="withEffect">
                                  <p:stCondLst>
                                    <p:cond delay="5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6" dur="10000" fill="hold"/>
                                        <p:tgtEl>
                                          <p:spTgt spid="108"/>
                                        </p:tgtEl>
                                        <p:attrNameLst>
                                          <p:attrName>ppt_x</p:attrName>
                                          <p:attrName>ppt_y</p:attrName>
                                        </p:attrNameLst>
                                      </p:cBhvr>
                                      <p:rCtr x="31319" y="18981"/>
                                    </p:animMotion>
                                  </p:childTnLst>
                                </p:cTn>
                              </p:par>
                              <p:par>
                                <p:cTn id="137" presetID="0" presetClass="path" presetSubtype="0" fill="hold" grpId="0" nodeType="withEffect">
                                  <p:stCondLst>
                                    <p:cond delay="6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38" dur="10000" fill="hold"/>
                                        <p:tgtEl>
                                          <p:spTgt spid="109"/>
                                        </p:tgtEl>
                                        <p:attrNameLst>
                                          <p:attrName>ppt_x</p:attrName>
                                          <p:attrName>ppt_y</p:attrName>
                                        </p:attrNameLst>
                                      </p:cBhvr>
                                      <p:rCtr x="31319" y="18981"/>
                                    </p:animMotion>
                                  </p:childTnLst>
                                </p:cTn>
                              </p:par>
                              <p:par>
                                <p:cTn id="139" presetID="0" presetClass="path" presetSubtype="0" fill="hold" grpId="0" nodeType="withEffect">
                                  <p:stCondLst>
                                    <p:cond delay="6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0" dur="10000" fill="hold"/>
                                        <p:tgtEl>
                                          <p:spTgt spid="110"/>
                                        </p:tgtEl>
                                        <p:attrNameLst>
                                          <p:attrName>ppt_x</p:attrName>
                                          <p:attrName>ppt_y</p:attrName>
                                        </p:attrNameLst>
                                      </p:cBhvr>
                                      <p:rCtr x="31319" y="18981"/>
                                    </p:animMotion>
                                  </p:childTnLst>
                                </p:cTn>
                              </p:par>
                              <p:par>
                                <p:cTn id="141" presetID="0" presetClass="path" presetSubtype="0" fill="hold" grpId="0" nodeType="withEffect">
                                  <p:stCondLst>
                                    <p:cond delay="6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2" dur="10000" fill="hold"/>
                                        <p:tgtEl>
                                          <p:spTgt spid="111"/>
                                        </p:tgtEl>
                                        <p:attrNameLst>
                                          <p:attrName>ppt_x</p:attrName>
                                          <p:attrName>ppt_y</p:attrName>
                                        </p:attrNameLst>
                                      </p:cBhvr>
                                      <p:rCtr x="31319" y="18981"/>
                                    </p:animMotion>
                                  </p:childTnLst>
                                </p:cTn>
                              </p:par>
                              <p:par>
                                <p:cTn id="143" presetID="0" presetClass="path" presetSubtype="0" fill="hold" grpId="0" nodeType="withEffect">
                                  <p:stCondLst>
                                    <p:cond delay="6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4" dur="10000" fill="hold"/>
                                        <p:tgtEl>
                                          <p:spTgt spid="112"/>
                                        </p:tgtEl>
                                        <p:attrNameLst>
                                          <p:attrName>ppt_x</p:attrName>
                                          <p:attrName>ppt_y</p:attrName>
                                        </p:attrNameLst>
                                      </p:cBhvr>
                                      <p:rCtr x="31319" y="18981"/>
                                    </p:animMotion>
                                  </p:childTnLst>
                                </p:cTn>
                              </p:par>
                              <p:par>
                                <p:cTn id="145" presetID="0" presetClass="path" presetSubtype="0" fill="hold" grpId="0" nodeType="withEffect">
                                  <p:stCondLst>
                                    <p:cond delay="6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6" dur="10000" fill="hold"/>
                                        <p:tgtEl>
                                          <p:spTgt spid="113"/>
                                        </p:tgtEl>
                                        <p:attrNameLst>
                                          <p:attrName>ppt_x</p:attrName>
                                          <p:attrName>ppt_y</p:attrName>
                                        </p:attrNameLst>
                                      </p:cBhvr>
                                      <p:rCtr x="31319" y="18981"/>
                                    </p:animMotion>
                                  </p:childTnLst>
                                </p:cTn>
                              </p:par>
                              <p:par>
                                <p:cTn id="147" presetID="0" presetClass="path" presetSubtype="0" fill="hold" grpId="0" nodeType="withEffect">
                                  <p:stCondLst>
                                    <p:cond delay="6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48" dur="10000" fill="hold"/>
                                        <p:tgtEl>
                                          <p:spTgt spid="114"/>
                                        </p:tgtEl>
                                        <p:attrNameLst>
                                          <p:attrName>ppt_x</p:attrName>
                                          <p:attrName>ppt_y</p:attrName>
                                        </p:attrNameLst>
                                      </p:cBhvr>
                                      <p:rCtr x="31319" y="18981"/>
                                    </p:animMotion>
                                  </p:childTnLst>
                                </p:cTn>
                              </p:par>
                              <p:par>
                                <p:cTn id="149" presetID="0" presetClass="path" presetSubtype="0" fill="hold" grpId="0" nodeType="withEffect">
                                  <p:stCondLst>
                                    <p:cond delay="6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0" dur="10000" fill="hold"/>
                                        <p:tgtEl>
                                          <p:spTgt spid="115"/>
                                        </p:tgtEl>
                                        <p:attrNameLst>
                                          <p:attrName>ppt_x</p:attrName>
                                          <p:attrName>ppt_y</p:attrName>
                                        </p:attrNameLst>
                                      </p:cBhvr>
                                      <p:rCtr x="31319" y="18981"/>
                                    </p:animMotion>
                                  </p:childTnLst>
                                </p:cTn>
                              </p:par>
                              <p:par>
                                <p:cTn id="151" presetID="0" presetClass="path" presetSubtype="0" fill="hold" grpId="0" nodeType="withEffect">
                                  <p:stCondLst>
                                    <p:cond delay="6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2" dur="10000" fill="hold"/>
                                        <p:tgtEl>
                                          <p:spTgt spid="116"/>
                                        </p:tgtEl>
                                        <p:attrNameLst>
                                          <p:attrName>ppt_x</p:attrName>
                                          <p:attrName>ppt_y</p:attrName>
                                        </p:attrNameLst>
                                      </p:cBhvr>
                                      <p:rCtr x="31319" y="18981"/>
                                    </p:animMotion>
                                  </p:childTnLst>
                                </p:cTn>
                              </p:par>
                              <p:par>
                                <p:cTn id="153" presetID="0" presetClass="path" presetSubtype="0" fill="hold" grpId="0" nodeType="withEffect">
                                  <p:stCondLst>
                                    <p:cond delay="6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4" dur="10000" fill="hold"/>
                                        <p:tgtEl>
                                          <p:spTgt spid="117"/>
                                        </p:tgtEl>
                                        <p:attrNameLst>
                                          <p:attrName>ppt_x</p:attrName>
                                          <p:attrName>ppt_y</p:attrName>
                                        </p:attrNameLst>
                                      </p:cBhvr>
                                      <p:rCtr x="31319" y="18981"/>
                                    </p:animMotion>
                                  </p:childTnLst>
                                </p:cTn>
                              </p:par>
                              <p:par>
                                <p:cTn id="155" presetID="0" presetClass="path" presetSubtype="0" fill="hold" grpId="0" nodeType="withEffect">
                                  <p:stCondLst>
                                    <p:cond delay="6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6" dur="10000" fill="hold"/>
                                        <p:tgtEl>
                                          <p:spTgt spid="118"/>
                                        </p:tgtEl>
                                        <p:attrNameLst>
                                          <p:attrName>ppt_x</p:attrName>
                                          <p:attrName>ppt_y</p:attrName>
                                        </p:attrNameLst>
                                      </p:cBhvr>
                                      <p:rCtr x="31319" y="18981"/>
                                    </p:animMotion>
                                  </p:childTnLst>
                                </p:cTn>
                              </p:par>
                              <p:par>
                                <p:cTn id="157" presetID="0" presetClass="path" presetSubtype="0" fill="hold" grpId="0" nodeType="withEffect">
                                  <p:stCondLst>
                                    <p:cond delay="7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58" dur="10000" fill="hold"/>
                                        <p:tgtEl>
                                          <p:spTgt spid="119"/>
                                        </p:tgtEl>
                                        <p:attrNameLst>
                                          <p:attrName>ppt_x</p:attrName>
                                          <p:attrName>ppt_y</p:attrName>
                                        </p:attrNameLst>
                                      </p:cBhvr>
                                      <p:rCtr x="31319" y="18981"/>
                                    </p:animMotion>
                                  </p:childTnLst>
                                </p:cTn>
                              </p:par>
                              <p:par>
                                <p:cTn id="159" presetID="0" presetClass="path" presetSubtype="0" fill="hold" grpId="0" nodeType="withEffect">
                                  <p:stCondLst>
                                    <p:cond delay="7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0" dur="10000" fill="hold"/>
                                        <p:tgtEl>
                                          <p:spTgt spid="120"/>
                                        </p:tgtEl>
                                        <p:attrNameLst>
                                          <p:attrName>ppt_x</p:attrName>
                                          <p:attrName>ppt_y</p:attrName>
                                        </p:attrNameLst>
                                      </p:cBhvr>
                                      <p:rCtr x="31319" y="18981"/>
                                    </p:animMotion>
                                  </p:childTnLst>
                                </p:cTn>
                              </p:par>
                              <p:par>
                                <p:cTn id="161" presetID="0" presetClass="path" presetSubtype="0" fill="hold" grpId="0" nodeType="withEffect">
                                  <p:stCondLst>
                                    <p:cond delay="7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2" dur="10000" fill="hold"/>
                                        <p:tgtEl>
                                          <p:spTgt spid="121"/>
                                        </p:tgtEl>
                                        <p:attrNameLst>
                                          <p:attrName>ppt_x</p:attrName>
                                          <p:attrName>ppt_y</p:attrName>
                                        </p:attrNameLst>
                                      </p:cBhvr>
                                      <p:rCtr x="31319" y="18981"/>
                                    </p:animMotion>
                                  </p:childTnLst>
                                </p:cTn>
                              </p:par>
                              <p:par>
                                <p:cTn id="163" presetID="0" presetClass="path" presetSubtype="0" fill="hold" grpId="0" nodeType="withEffect">
                                  <p:stCondLst>
                                    <p:cond delay="7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4" dur="10000" fill="hold"/>
                                        <p:tgtEl>
                                          <p:spTgt spid="122"/>
                                        </p:tgtEl>
                                        <p:attrNameLst>
                                          <p:attrName>ppt_x</p:attrName>
                                          <p:attrName>ppt_y</p:attrName>
                                        </p:attrNameLst>
                                      </p:cBhvr>
                                      <p:rCtr x="31319" y="18981"/>
                                    </p:animMotion>
                                  </p:childTnLst>
                                </p:cTn>
                              </p:par>
                              <p:par>
                                <p:cTn id="165" presetID="0" presetClass="path" presetSubtype="0" fill="hold" grpId="0" nodeType="withEffect">
                                  <p:stCondLst>
                                    <p:cond delay="7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6" dur="10000" fill="hold"/>
                                        <p:tgtEl>
                                          <p:spTgt spid="123"/>
                                        </p:tgtEl>
                                        <p:attrNameLst>
                                          <p:attrName>ppt_x</p:attrName>
                                          <p:attrName>ppt_y</p:attrName>
                                        </p:attrNameLst>
                                      </p:cBhvr>
                                      <p:rCtr x="31319" y="18981"/>
                                    </p:animMotion>
                                  </p:childTnLst>
                                </p:cTn>
                              </p:par>
                              <p:par>
                                <p:cTn id="167" presetID="0" presetClass="path" presetSubtype="0" fill="hold" grpId="0" nodeType="withEffect">
                                  <p:stCondLst>
                                    <p:cond delay="7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68" dur="10000" fill="hold"/>
                                        <p:tgtEl>
                                          <p:spTgt spid="124"/>
                                        </p:tgtEl>
                                        <p:attrNameLst>
                                          <p:attrName>ppt_x</p:attrName>
                                          <p:attrName>ppt_y</p:attrName>
                                        </p:attrNameLst>
                                      </p:cBhvr>
                                      <p:rCtr x="31319" y="18981"/>
                                    </p:animMotion>
                                  </p:childTnLst>
                                </p:cTn>
                              </p:par>
                              <p:par>
                                <p:cTn id="169" presetID="0" presetClass="path" presetSubtype="0" fill="hold" grpId="0" nodeType="withEffect">
                                  <p:stCondLst>
                                    <p:cond delay="7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0" dur="10000" fill="hold"/>
                                        <p:tgtEl>
                                          <p:spTgt spid="125"/>
                                        </p:tgtEl>
                                        <p:attrNameLst>
                                          <p:attrName>ppt_x</p:attrName>
                                          <p:attrName>ppt_y</p:attrName>
                                        </p:attrNameLst>
                                      </p:cBhvr>
                                      <p:rCtr x="31319" y="18981"/>
                                    </p:animMotion>
                                  </p:childTnLst>
                                </p:cTn>
                              </p:par>
                              <p:par>
                                <p:cTn id="171" presetID="0" presetClass="path" presetSubtype="0" fill="hold" grpId="0" nodeType="withEffect">
                                  <p:stCondLst>
                                    <p:cond delay="7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2" dur="10000" fill="hold"/>
                                        <p:tgtEl>
                                          <p:spTgt spid="126"/>
                                        </p:tgtEl>
                                        <p:attrNameLst>
                                          <p:attrName>ppt_x</p:attrName>
                                          <p:attrName>ppt_y</p:attrName>
                                        </p:attrNameLst>
                                      </p:cBhvr>
                                      <p:rCtr x="31319" y="18981"/>
                                    </p:animMotion>
                                  </p:childTnLst>
                                </p:cTn>
                              </p:par>
                              <p:par>
                                <p:cTn id="173" presetID="0" presetClass="path" presetSubtype="0" fill="hold" grpId="0" nodeType="withEffect">
                                  <p:stCondLst>
                                    <p:cond delay="7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4" dur="10000" fill="hold"/>
                                        <p:tgtEl>
                                          <p:spTgt spid="127"/>
                                        </p:tgtEl>
                                        <p:attrNameLst>
                                          <p:attrName>ppt_x</p:attrName>
                                          <p:attrName>ppt_y</p:attrName>
                                        </p:attrNameLst>
                                      </p:cBhvr>
                                      <p:rCtr x="31319" y="18981"/>
                                    </p:animMotion>
                                  </p:childTnLst>
                                </p:cTn>
                              </p:par>
                              <p:par>
                                <p:cTn id="175" presetID="0" presetClass="path" presetSubtype="0" fill="hold" grpId="0" nodeType="withEffect">
                                  <p:stCondLst>
                                    <p:cond delay="7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6" dur="10000" fill="hold"/>
                                        <p:tgtEl>
                                          <p:spTgt spid="128"/>
                                        </p:tgtEl>
                                        <p:attrNameLst>
                                          <p:attrName>ppt_x</p:attrName>
                                          <p:attrName>ppt_y</p:attrName>
                                        </p:attrNameLst>
                                      </p:cBhvr>
                                      <p:rCtr x="31319" y="18981"/>
                                    </p:animMotion>
                                  </p:childTnLst>
                                </p:cTn>
                              </p:par>
                              <p:par>
                                <p:cTn id="177" presetID="0" presetClass="path" presetSubtype="0" fill="hold" grpId="0" nodeType="withEffect">
                                  <p:stCondLst>
                                    <p:cond delay="8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78" dur="10000" fill="hold"/>
                                        <p:tgtEl>
                                          <p:spTgt spid="129"/>
                                        </p:tgtEl>
                                        <p:attrNameLst>
                                          <p:attrName>ppt_x</p:attrName>
                                          <p:attrName>ppt_y</p:attrName>
                                        </p:attrNameLst>
                                      </p:cBhvr>
                                      <p:rCtr x="31319" y="18981"/>
                                    </p:animMotion>
                                  </p:childTnLst>
                                </p:cTn>
                              </p:par>
                              <p:par>
                                <p:cTn id="179" presetID="0" presetClass="path" presetSubtype="0" fill="hold" grpId="0" nodeType="withEffect">
                                  <p:stCondLst>
                                    <p:cond delay="8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0" dur="10000" fill="hold"/>
                                        <p:tgtEl>
                                          <p:spTgt spid="130"/>
                                        </p:tgtEl>
                                        <p:attrNameLst>
                                          <p:attrName>ppt_x</p:attrName>
                                          <p:attrName>ppt_y</p:attrName>
                                        </p:attrNameLst>
                                      </p:cBhvr>
                                      <p:rCtr x="31319" y="18981"/>
                                    </p:animMotion>
                                  </p:childTnLst>
                                </p:cTn>
                              </p:par>
                              <p:par>
                                <p:cTn id="181" presetID="0" presetClass="path" presetSubtype="0" fill="hold" grpId="0" nodeType="withEffect">
                                  <p:stCondLst>
                                    <p:cond delay="8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2" dur="10000" fill="hold"/>
                                        <p:tgtEl>
                                          <p:spTgt spid="131"/>
                                        </p:tgtEl>
                                        <p:attrNameLst>
                                          <p:attrName>ppt_x</p:attrName>
                                          <p:attrName>ppt_y</p:attrName>
                                        </p:attrNameLst>
                                      </p:cBhvr>
                                      <p:rCtr x="31319" y="18981"/>
                                    </p:animMotion>
                                  </p:childTnLst>
                                </p:cTn>
                              </p:par>
                              <p:par>
                                <p:cTn id="183" presetID="0" presetClass="path" presetSubtype="0" fill="hold" grpId="0" nodeType="withEffect">
                                  <p:stCondLst>
                                    <p:cond delay="8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4" dur="10000" fill="hold"/>
                                        <p:tgtEl>
                                          <p:spTgt spid="132"/>
                                        </p:tgtEl>
                                        <p:attrNameLst>
                                          <p:attrName>ppt_x</p:attrName>
                                          <p:attrName>ppt_y</p:attrName>
                                        </p:attrNameLst>
                                      </p:cBhvr>
                                      <p:rCtr x="31319" y="18981"/>
                                    </p:animMotion>
                                  </p:childTnLst>
                                </p:cTn>
                              </p:par>
                              <p:par>
                                <p:cTn id="185" presetID="0" presetClass="path" presetSubtype="0" fill="hold" grpId="0" nodeType="withEffect">
                                  <p:stCondLst>
                                    <p:cond delay="8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6" dur="10000" fill="hold"/>
                                        <p:tgtEl>
                                          <p:spTgt spid="133"/>
                                        </p:tgtEl>
                                        <p:attrNameLst>
                                          <p:attrName>ppt_x</p:attrName>
                                          <p:attrName>ppt_y</p:attrName>
                                        </p:attrNameLst>
                                      </p:cBhvr>
                                      <p:rCtr x="31319" y="18981"/>
                                    </p:animMotion>
                                  </p:childTnLst>
                                </p:cTn>
                              </p:par>
                              <p:par>
                                <p:cTn id="187" presetID="0" presetClass="path" presetSubtype="0" fill="hold" grpId="0" nodeType="withEffect">
                                  <p:stCondLst>
                                    <p:cond delay="8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88" dur="10000" fill="hold"/>
                                        <p:tgtEl>
                                          <p:spTgt spid="134"/>
                                        </p:tgtEl>
                                        <p:attrNameLst>
                                          <p:attrName>ppt_x</p:attrName>
                                          <p:attrName>ppt_y</p:attrName>
                                        </p:attrNameLst>
                                      </p:cBhvr>
                                      <p:rCtr x="31319" y="18981"/>
                                    </p:animMotion>
                                  </p:childTnLst>
                                </p:cTn>
                              </p:par>
                              <p:par>
                                <p:cTn id="189" presetID="0" presetClass="path" presetSubtype="0" fill="hold" grpId="0" nodeType="withEffect">
                                  <p:stCondLst>
                                    <p:cond delay="8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0" dur="10000" fill="hold"/>
                                        <p:tgtEl>
                                          <p:spTgt spid="135"/>
                                        </p:tgtEl>
                                        <p:attrNameLst>
                                          <p:attrName>ppt_x</p:attrName>
                                          <p:attrName>ppt_y</p:attrName>
                                        </p:attrNameLst>
                                      </p:cBhvr>
                                      <p:rCtr x="31319" y="18981"/>
                                    </p:animMotion>
                                  </p:childTnLst>
                                </p:cTn>
                              </p:par>
                              <p:par>
                                <p:cTn id="191" presetID="0" presetClass="path" presetSubtype="0" fill="hold" grpId="0" nodeType="withEffect">
                                  <p:stCondLst>
                                    <p:cond delay="8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2" dur="10000" fill="hold"/>
                                        <p:tgtEl>
                                          <p:spTgt spid="136"/>
                                        </p:tgtEl>
                                        <p:attrNameLst>
                                          <p:attrName>ppt_x</p:attrName>
                                          <p:attrName>ppt_y</p:attrName>
                                        </p:attrNameLst>
                                      </p:cBhvr>
                                      <p:rCtr x="31319" y="18981"/>
                                    </p:animMotion>
                                  </p:childTnLst>
                                </p:cTn>
                              </p:par>
                              <p:par>
                                <p:cTn id="193" presetID="0" presetClass="path" presetSubtype="0" fill="hold" grpId="0" nodeType="withEffect">
                                  <p:stCondLst>
                                    <p:cond delay="8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4" dur="10000" fill="hold"/>
                                        <p:tgtEl>
                                          <p:spTgt spid="137"/>
                                        </p:tgtEl>
                                        <p:attrNameLst>
                                          <p:attrName>ppt_x</p:attrName>
                                          <p:attrName>ppt_y</p:attrName>
                                        </p:attrNameLst>
                                      </p:cBhvr>
                                      <p:rCtr x="31319" y="18981"/>
                                    </p:animMotion>
                                  </p:childTnLst>
                                </p:cTn>
                              </p:par>
                              <p:par>
                                <p:cTn id="195" presetID="0" presetClass="path" presetSubtype="0" fill="hold" grpId="0" nodeType="withEffect">
                                  <p:stCondLst>
                                    <p:cond delay="8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6" dur="10000" fill="hold"/>
                                        <p:tgtEl>
                                          <p:spTgt spid="138"/>
                                        </p:tgtEl>
                                        <p:attrNameLst>
                                          <p:attrName>ppt_x</p:attrName>
                                          <p:attrName>ppt_y</p:attrName>
                                        </p:attrNameLst>
                                      </p:cBhvr>
                                      <p:rCtr x="31319" y="18981"/>
                                    </p:animMotion>
                                  </p:childTnLst>
                                </p:cTn>
                              </p:par>
                              <p:par>
                                <p:cTn id="197" presetID="0" presetClass="path" presetSubtype="0" fill="hold" grpId="0" nodeType="withEffect">
                                  <p:stCondLst>
                                    <p:cond delay="90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198" dur="10000" fill="hold"/>
                                        <p:tgtEl>
                                          <p:spTgt spid="139"/>
                                        </p:tgtEl>
                                        <p:attrNameLst>
                                          <p:attrName>ppt_x</p:attrName>
                                          <p:attrName>ppt_y</p:attrName>
                                        </p:attrNameLst>
                                      </p:cBhvr>
                                      <p:rCtr x="31319" y="18981"/>
                                    </p:animMotion>
                                  </p:childTnLst>
                                </p:cTn>
                              </p:par>
                              <p:par>
                                <p:cTn id="199" presetID="0" presetClass="path" presetSubtype="0" fill="hold" grpId="0" nodeType="withEffect">
                                  <p:stCondLst>
                                    <p:cond delay="91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0" dur="10000" fill="hold"/>
                                        <p:tgtEl>
                                          <p:spTgt spid="140"/>
                                        </p:tgtEl>
                                        <p:attrNameLst>
                                          <p:attrName>ppt_x</p:attrName>
                                          <p:attrName>ppt_y</p:attrName>
                                        </p:attrNameLst>
                                      </p:cBhvr>
                                      <p:rCtr x="31319" y="18981"/>
                                    </p:animMotion>
                                  </p:childTnLst>
                                </p:cTn>
                              </p:par>
                              <p:par>
                                <p:cTn id="201" presetID="0" presetClass="path" presetSubtype="0" fill="hold" grpId="0" nodeType="withEffect">
                                  <p:stCondLst>
                                    <p:cond delay="92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2" dur="10000" fill="hold"/>
                                        <p:tgtEl>
                                          <p:spTgt spid="141"/>
                                        </p:tgtEl>
                                        <p:attrNameLst>
                                          <p:attrName>ppt_x</p:attrName>
                                          <p:attrName>ppt_y</p:attrName>
                                        </p:attrNameLst>
                                      </p:cBhvr>
                                      <p:rCtr x="31319" y="18981"/>
                                    </p:animMotion>
                                  </p:childTnLst>
                                </p:cTn>
                              </p:par>
                              <p:par>
                                <p:cTn id="203" presetID="0" presetClass="path" presetSubtype="0" fill="hold" grpId="0" nodeType="withEffect">
                                  <p:stCondLst>
                                    <p:cond delay="93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4" dur="10000" fill="hold"/>
                                        <p:tgtEl>
                                          <p:spTgt spid="142"/>
                                        </p:tgtEl>
                                        <p:attrNameLst>
                                          <p:attrName>ppt_x</p:attrName>
                                          <p:attrName>ppt_y</p:attrName>
                                        </p:attrNameLst>
                                      </p:cBhvr>
                                      <p:rCtr x="31319" y="18981"/>
                                    </p:animMotion>
                                  </p:childTnLst>
                                </p:cTn>
                              </p:par>
                              <p:par>
                                <p:cTn id="205" presetID="0" presetClass="path" presetSubtype="0" fill="hold" grpId="0" nodeType="withEffect">
                                  <p:stCondLst>
                                    <p:cond delay="94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6" dur="10000" fill="hold"/>
                                        <p:tgtEl>
                                          <p:spTgt spid="143"/>
                                        </p:tgtEl>
                                        <p:attrNameLst>
                                          <p:attrName>ppt_x</p:attrName>
                                          <p:attrName>ppt_y</p:attrName>
                                        </p:attrNameLst>
                                      </p:cBhvr>
                                      <p:rCtr x="31319" y="18981"/>
                                    </p:animMotion>
                                  </p:childTnLst>
                                </p:cTn>
                              </p:par>
                              <p:par>
                                <p:cTn id="207" presetID="0" presetClass="path" presetSubtype="0" fill="hold" grpId="0" nodeType="withEffect">
                                  <p:stCondLst>
                                    <p:cond delay="95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08" dur="10000" fill="hold"/>
                                        <p:tgtEl>
                                          <p:spTgt spid="144"/>
                                        </p:tgtEl>
                                        <p:attrNameLst>
                                          <p:attrName>ppt_x</p:attrName>
                                          <p:attrName>ppt_y</p:attrName>
                                        </p:attrNameLst>
                                      </p:cBhvr>
                                      <p:rCtr x="31319" y="18981"/>
                                    </p:animMotion>
                                  </p:childTnLst>
                                </p:cTn>
                              </p:par>
                              <p:par>
                                <p:cTn id="209" presetID="0" presetClass="path" presetSubtype="0" fill="hold" grpId="0" nodeType="withEffect">
                                  <p:stCondLst>
                                    <p:cond delay="96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0" dur="10000" fill="hold"/>
                                        <p:tgtEl>
                                          <p:spTgt spid="145"/>
                                        </p:tgtEl>
                                        <p:attrNameLst>
                                          <p:attrName>ppt_x</p:attrName>
                                          <p:attrName>ppt_y</p:attrName>
                                        </p:attrNameLst>
                                      </p:cBhvr>
                                      <p:rCtr x="31319" y="18981"/>
                                    </p:animMotion>
                                  </p:childTnLst>
                                </p:cTn>
                              </p:par>
                              <p:par>
                                <p:cTn id="211" presetID="0" presetClass="path" presetSubtype="0" fill="hold" grpId="0" nodeType="withEffect">
                                  <p:stCondLst>
                                    <p:cond delay="97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2" dur="10000" fill="hold"/>
                                        <p:tgtEl>
                                          <p:spTgt spid="146"/>
                                        </p:tgtEl>
                                        <p:attrNameLst>
                                          <p:attrName>ppt_x</p:attrName>
                                          <p:attrName>ppt_y</p:attrName>
                                        </p:attrNameLst>
                                      </p:cBhvr>
                                      <p:rCtr x="31319" y="18981"/>
                                    </p:animMotion>
                                  </p:childTnLst>
                                </p:cTn>
                              </p:par>
                              <p:par>
                                <p:cTn id="213" presetID="0" presetClass="path" presetSubtype="0" fill="hold" grpId="0" nodeType="withEffect">
                                  <p:stCondLst>
                                    <p:cond delay="98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4" dur="10000" fill="hold"/>
                                        <p:tgtEl>
                                          <p:spTgt spid="147"/>
                                        </p:tgtEl>
                                        <p:attrNameLst>
                                          <p:attrName>ppt_x</p:attrName>
                                          <p:attrName>ppt_y</p:attrName>
                                        </p:attrNameLst>
                                      </p:cBhvr>
                                      <p:rCtr x="31319" y="18981"/>
                                    </p:animMotion>
                                  </p:childTnLst>
                                </p:cTn>
                              </p:par>
                              <p:par>
                                <p:cTn id="215" presetID="0" presetClass="path" presetSubtype="0" fill="hold" grpId="0" nodeType="withEffect">
                                  <p:stCondLst>
                                    <p:cond delay="9900"/>
                                  </p:stCondLst>
                                  <p:childTnLst>
                                    <p:animMotion origin="layout" path="M -0.00017 -4.44444E-6 C 0.04532 0.0132 0.16042 0.11922 0.27084 0.08056 C 0.3533 0.072 0.57882 -0.28935 0.6632 -0.23148 C 0.74757 -0.17361 0.78993 0.27987 0.77726 0.42755 C 0.76459 0.57524 0.66372 0.64144 0.58681 0.65533 C 0.5099 0.66899 0.30747 0.54723 0.31615 0.50996 C 0.32483 0.47269 0.58316 0.50186 0.63872 0.43218 C 0.70799 0.35348 0.69236 0.13403 0.65 0.09167 C 0.60747 0.04908 0.44167 0.22709 0.38386 0.17709 C 0.2915 0.16366 0.38872 -0.2449 0.30191 -0.20879 C 0.21511 -0.17291 -0.10954 0.27061 -0.13663 0.3926 C -0.16371 0.51459 0.07639 0.5507 0.13959 0.52292 C 0.20313 0.49514 0.22188 0.28727 0.24341 0.22524 " pathEditMode="relative" rAng="0" ptsTypes="asaaaasassaaa">
                                      <p:cBhvr>
                                        <p:cTn id="216" dur="10000" fill="hold"/>
                                        <p:tgtEl>
                                          <p:spTgt spid="148"/>
                                        </p:tgtEl>
                                        <p:attrNameLst>
                                          <p:attrName>ppt_x</p:attrName>
                                          <p:attrName>ppt_y</p:attrName>
                                        </p:attrNameLst>
                                      </p:cBhvr>
                                      <p:rCtr x="31319" y="18981"/>
                                    </p:animMotion>
                                  </p:childTnLst>
                                </p:cTn>
                              </p:par>
                              <p:par>
                                <p:cTn id="217" presetID="1" presetClass="entr" presetSubtype="0" fill="hold" grpId="1" nodeType="withEffect">
                                  <p:stCondLst>
                                    <p:cond delay="9900"/>
                                  </p:stCondLst>
                                  <p:childTnLst>
                                    <p:set>
                                      <p:cBhvr>
                                        <p:cTn id="218" dur="1" fill="hold">
                                          <p:stCondLst>
                                            <p:cond delay="0"/>
                                          </p:stCondLst>
                                        </p:cTn>
                                        <p:tgtEl>
                                          <p:spTgt spid="149"/>
                                        </p:tgtEl>
                                        <p:attrNameLst>
                                          <p:attrName>style.visibility</p:attrName>
                                        </p:attrNameLst>
                                      </p:cBhvr>
                                      <p:to>
                                        <p:strVal val="visible"/>
                                      </p:to>
                                    </p:set>
                                  </p:childTnLst>
                                </p:cTn>
                              </p:par>
                              <p:par>
                                <p:cTn id="219" presetID="1" presetClass="exit" presetSubtype="0" fill="hold" grpId="1" nodeType="withEffect">
                                  <p:stCondLst>
                                    <p:cond delay="10000"/>
                                  </p:stCondLst>
                                  <p:childTnLst>
                                    <p:set>
                                      <p:cBhvr>
                                        <p:cTn id="220" dur="1" fill="hold">
                                          <p:stCondLst>
                                            <p:cond delay="0"/>
                                          </p:stCondLst>
                                        </p:cTn>
                                        <p:tgtEl>
                                          <p:spTgt spid="44"/>
                                        </p:tgtEl>
                                        <p:attrNameLst>
                                          <p:attrName>style.visibility</p:attrName>
                                        </p:attrNameLst>
                                      </p:cBhvr>
                                      <p:to>
                                        <p:strVal val="hidden"/>
                                      </p:to>
                                    </p:set>
                                  </p:childTnLst>
                                </p:cTn>
                              </p:par>
                              <p:par>
                                <p:cTn id="221" presetID="1" presetClass="exit" presetSubtype="0" fill="hold" grpId="1" nodeType="withEffect">
                                  <p:stCondLst>
                                    <p:cond delay="10000"/>
                                  </p:stCondLst>
                                  <p:childTnLst>
                                    <p:set>
                                      <p:cBhvr>
                                        <p:cTn id="222" dur="1" fill="hold">
                                          <p:stCondLst>
                                            <p:cond delay="0"/>
                                          </p:stCondLst>
                                        </p:cTn>
                                        <p:tgtEl>
                                          <p:spTgt spid="50"/>
                                        </p:tgtEl>
                                        <p:attrNameLst>
                                          <p:attrName>style.visibility</p:attrName>
                                        </p:attrNameLst>
                                      </p:cBhvr>
                                      <p:to>
                                        <p:strVal val="hidden"/>
                                      </p:to>
                                    </p:set>
                                  </p:childTnLst>
                                </p:cTn>
                              </p:par>
                              <p:par>
                                <p:cTn id="223" presetID="1" presetClass="exit" presetSubtype="0" fill="hold" grpId="1" nodeType="withEffect">
                                  <p:stCondLst>
                                    <p:cond delay="10000"/>
                                  </p:stCondLst>
                                  <p:childTnLst>
                                    <p:set>
                                      <p:cBhvr>
                                        <p:cTn id="224" dur="1" fill="hold">
                                          <p:stCondLst>
                                            <p:cond delay="0"/>
                                          </p:stCondLst>
                                        </p:cTn>
                                        <p:tgtEl>
                                          <p:spTgt spid="51"/>
                                        </p:tgtEl>
                                        <p:attrNameLst>
                                          <p:attrName>style.visibility</p:attrName>
                                        </p:attrNameLst>
                                      </p:cBhvr>
                                      <p:to>
                                        <p:strVal val="hidden"/>
                                      </p:to>
                                    </p:set>
                                  </p:childTnLst>
                                </p:cTn>
                              </p:par>
                              <p:par>
                                <p:cTn id="225" presetID="1" presetClass="exit" presetSubtype="0" fill="hold" grpId="1" nodeType="withEffect">
                                  <p:stCondLst>
                                    <p:cond delay="10000"/>
                                  </p:stCondLst>
                                  <p:childTnLst>
                                    <p:set>
                                      <p:cBhvr>
                                        <p:cTn id="226" dur="1" fill="hold">
                                          <p:stCondLst>
                                            <p:cond delay="0"/>
                                          </p:stCondLst>
                                        </p:cTn>
                                        <p:tgtEl>
                                          <p:spTgt spid="52"/>
                                        </p:tgtEl>
                                        <p:attrNameLst>
                                          <p:attrName>style.visibility</p:attrName>
                                        </p:attrNameLst>
                                      </p:cBhvr>
                                      <p:to>
                                        <p:strVal val="hidden"/>
                                      </p:to>
                                    </p:set>
                                  </p:childTnLst>
                                </p:cTn>
                              </p:par>
                              <p:par>
                                <p:cTn id="227" presetID="1" presetClass="exit" presetSubtype="0" fill="hold" grpId="1" nodeType="withEffect">
                                  <p:stCondLst>
                                    <p:cond delay="10000"/>
                                  </p:stCondLst>
                                  <p:childTnLst>
                                    <p:set>
                                      <p:cBhvr>
                                        <p:cTn id="228" dur="1" fill="hold">
                                          <p:stCondLst>
                                            <p:cond delay="0"/>
                                          </p:stCondLst>
                                        </p:cTn>
                                        <p:tgtEl>
                                          <p:spTgt spid="53"/>
                                        </p:tgtEl>
                                        <p:attrNameLst>
                                          <p:attrName>style.visibility</p:attrName>
                                        </p:attrNameLst>
                                      </p:cBhvr>
                                      <p:to>
                                        <p:strVal val="hidden"/>
                                      </p:to>
                                    </p:set>
                                  </p:childTnLst>
                                </p:cTn>
                              </p:par>
                              <p:par>
                                <p:cTn id="229" presetID="1" presetClass="exit" presetSubtype="0" fill="hold" grpId="1" nodeType="withEffect">
                                  <p:stCondLst>
                                    <p:cond delay="10000"/>
                                  </p:stCondLst>
                                  <p:childTnLst>
                                    <p:set>
                                      <p:cBhvr>
                                        <p:cTn id="230" dur="1" fill="hold">
                                          <p:stCondLst>
                                            <p:cond delay="0"/>
                                          </p:stCondLst>
                                        </p:cTn>
                                        <p:tgtEl>
                                          <p:spTgt spid="54"/>
                                        </p:tgtEl>
                                        <p:attrNameLst>
                                          <p:attrName>style.visibility</p:attrName>
                                        </p:attrNameLst>
                                      </p:cBhvr>
                                      <p:to>
                                        <p:strVal val="hidden"/>
                                      </p:to>
                                    </p:set>
                                  </p:childTnLst>
                                </p:cTn>
                              </p:par>
                              <p:par>
                                <p:cTn id="231" presetID="1" presetClass="exit" presetSubtype="0" fill="hold" grpId="1" nodeType="withEffect">
                                  <p:stCondLst>
                                    <p:cond delay="10000"/>
                                  </p:stCondLst>
                                  <p:childTnLst>
                                    <p:set>
                                      <p:cBhvr>
                                        <p:cTn id="232" dur="1" fill="hold">
                                          <p:stCondLst>
                                            <p:cond delay="0"/>
                                          </p:stCondLst>
                                        </p:cTn>
                                        <p:tgtEl>
                                          <p:spTgt spid="55"/>
                                        </p:tgtEl>
                                        <p:attrNameLst>
                                          <p:attrName>style.visibility</p:attrName>
                                        </p:attrNameLst>
                                      </p:cBhvr>
                                      <p:to>
                                        <p:strVal val="hidden"/>
                                      </p:to>
                                    </p:set>
                                  </p:childTnLst>
                                </p:cTn>
                              </p:par>
                              <p:par>
                                <p:cTn id="233" presetID="1" presetClass="exit" presetSubtype="0" fill="hold" grpId="1" nodeType="withEffect">
                                  <p:stCondLst>
                                    <p:cond delay="10000"/>
                                  </p:stCondLst>
                                  <p:childTnLst>
                                    <p:set>
                                      <p:cBhvr>
                                        <p:cTn id="234" dur="1" fill="hold">
                                          <p:stCondLst>
                                            <p:cond delay="0"/>
                                          </p:stCondLst>
                                        </p:cTn>
                                        <p:tgtEl>
                                          <p:spTgt spid="56"/>
                                        </p:tgtEl>
                                        <p:attrNameLst>
                                          <p:attrName>style.visibility</p:attrName>
                                        </p:attrNameLst>
                                      </p:cBhvr>
                                      <p:to>
                                        <p:strVal val="hidden"/>
                                      </p:to>
                                    </p:set>
                                  </p:childTnLst>
                                </p:cTn>
                              </p:par>
                              <p:par>
                                <p:cTn id="235" presetID="1" presetClass="exit" presetSubtype="0" fill="hold" grpId="1" nodeType="withEffect">
                                  <p:stCondLst>
                                    <p:cond delay="10000"/>
                                  </p:stCondLst>
                                  <p:childTnLst>
                                    <p:set>
                                      <p:cBhvr>
                                        <p:cTn id="236" dur="1" fill="hold">
                                          <p:stCondLst>
                                            <p:cond delay="0"/>
                                          </p:stCondLst>
                                        </p:cTn>
                                        <p:tgtEl>
                                          <p:spTgt spid="57"/>
                                        </p:tgtEl>
                                        <p:attrNameLst>
                                          <p:attrName>style.visibility</p:attrName>
                                        </p:attrNameLst>
                                      </p:cBhvr>
                                      <p:to>
                                        <p:strVal val="hidden"/>
                                      </p:to>
                                    </p:set>
                                  </p:childTnLst>
                                </p:cTn>
                              </p:par>
                              <p:par>
                                <p:cTn id="237" presetID="1" presetClass="exit" presetSubtype="0" fill="hold" grpId="1" nodeType="withEffect">
                                  <p:stCondLst>
                                    <p:cond delay="10000"/>
                                  </p:stCondLst>
                                  <p:childTnLst>
                                    <p:set>
                                      <p:cBhvr>
                                        <p:cTn id="238" dur="1" fill="hold">
                                          <p:stCondLst>
                                            <p:cond delay="0"/>
                                          </p:stCondLst>
                                        </p:cTn>
                                        <p:tgtEl>
                                          <p:spTgt spid="58"/>
                                        </p:tgtEl>
                                        <p:attrNameLst>
                                          <p:attrName>style.visibility</p:attrName>
                                        </p:attrNameLst>
                                      </p:cBhvr>
                                      <p:to>
                                        <p:strVal val="hidden"/>
                                      </p:to>
                                    </p:set>
                                  </p:childTnLst>
                                </p:cTn>
                              </p:par>
                              <p:par>
                                <p:cTn id="239" presetID="1" presetClass="exit" presetSubtype="0" fill="hold" grpId="1" nodeType="withEffect">
                                  <p:stCondLst>
                                    <p:cond delay="10000"/>
                                  </p:stCondLst>
                                  <p:childTnLst>
                                    <p:set>
                                      <p:cBhvr>
                                        <p:cTn id="240" dur="1" fill="hold">
                                          <p:stCondLst>
                                            <p:cond delay="0"/>
                                          </p:stCondLst>
                                        </p:cTn>
                                        <p:tgtEl>
                                          <p:spTgt spid="59"/>
                                        </p:tgtEl>
                                        <p:attrNameLst>
                                          <p:attrName>style.visibility</p:attrName>
                                        </p:attrNameLst>
                                      </p:cBhvr>
                                      <p:to>
                                        <p:strVal val="hidden"/>
                                      </p:to>
                                    </p:set>
                                  </p:childTnLst>
                                </p:cTn>
                              </p:par>
                              <p:par>
                                <p:cTn id="241" presetID="1" presetClass="exit" presetSubtype="0" fill="hold" grpId="1" nodeType="withEffect">
                                  <p:stCondLst>
                                    <p:cond delay="10000"/>
                                  </p:stCondLst>
                                  <p:childTnLst>
                                    <p:set>
                                      <p:cBhvr>
                                        <p:cTn id="242" dur="1" fill="hold">
                                          <p:stCondLst>
                                            <p:cond delay="0"/>
                                          </p:stCondLst>
                                        </p:cTn>
                                        <p:tgtEl>
                                          <p:spTgt spid="60"/>
                                        </p:tgtEl>
                                        <p:attrNameLst>
                                          <p:attrName>style.visibility</p:attrName>
                                        </p:attrNameLst>
                                      </p:cBhvr>
                                      <p:to>
                                        <p:strVal val="hidden"/>
                                      </p:to>
                                    </p:set>
                                  </p:childTnLst>
                                </p:cTn>
                              </p:par>
                              <p:par>
                                <p:cTn id="243" presetID="1" presetClass="exit" presetSubtype="0" fill="hold" grpId="1" nodeType="withEffect">
                                  <p:stCondLst>
                                    <p:cond delay="10000"/>
                                  </p:stCondLst>
                                  <p:childTnLst>
                                    <p:set>
                                      <p:cBhvr>
                                        <p:cTn id="244" dur="1" fill="hold">
                                          <p:stCondLst>
                                            <p:cond delay="0"/>
                                          </p:stCondLst>
                                        </p:cTn>
                                        <p:tgtEl>
                                          <p:spTgt spid="61"/>
                                        </p:tgtEl>
                                        <p:attrNameLst>
                                          <p:attrName>style.visibility</p:attrName>
                                        </p:attrNameLst>
                                      </p:cBhvr>
                                      <p:to>
                                        <p:strVal val="hidden"/>
                                      </p:to>
                                    </p:set>
                                  </p:childTnLst>
                                </p:cTn>
                              </p:par>
                              <p:par>
                                <p:cTn id="245" presetID="1" presetClass="exit" presetSubtype="0" fill="hold" grpId="1" nodeType="withEffect">
                                  <p:stCondLst>
                                    <p:cond delay="10000"/>
                                  </p:stCondLst>
                                  <p:childTnLst>
                                    <p:set>
                                      <p:cBhvr>
                                        <p:cTn id="246" dur="1" fill="hold">
                                          <p:stCondLst>
                                            <p:cond delay="0"/>
                                          </p:stCondLst>
                                        </p:cTn>
                                        <p:tgtEl>
                                          <p:spTgt spid="62"/>
                                        </p:tgtEl>
                                        <p:attrNameLst>
                                          <p:attrName>style.visibility</p:attrName>
                                        </p:attrNameLst>
                                      </p:cBhvr>
                                      <p:to>
                                        <p:strVal val="hidden"/>
                                      </p:to>
                                    </p:set>
                                  </p:childTnLst>
                                </p:cTn>
                              </p:par>
                              <p:par>
                                <p:cTn id="247" presetID="1" presetClass="exit" presetSubtype="0" fill="hold" grpId="1" nodeType="withEffect">
                                  <p:stCondLst>
                                    <p:cond delay="10000"/>
                                  </p:stCondLst>
                                  <p:childTnLst>
                                    <p:set>
                                      <p:cBhvr>
                                        <p:cTn id="248" dur="1" fill="hold">
                                          <p:stCondLst>
                                            <p:cond delay="0"/>
                                          </p:stCondLst>
                                        </p:cTn>
                                        <p:tgtEl>
                                          <p:spTgt spid="63"/>
                                        </p:tgtEl>
                                        <p:attrNameLst>
                                          <p:attrName>style.visibility</p:attrName>
                                        </p:attrNameLst>
                                      </p:cBhvr>
                                      <p:to>
                                        <p:strVal val="hidden"/>
                                      </p:to>
                                    </p:set>
                                  </p:childTnLst>
                                </p:cTn>
                              </p:par>
                              <p:par>
                                <p:cTn id="249" presetID="1" presetClass="exit" presetSubtype="0" fill="hold" grpId="1" nodeType="withEffect">
                                  <p:stCondLst>
                                    <p:cond delay="10000"/>
                                  </p:stCondLst>
                                  <p:childTnLst>
                                    <p:set>
                                      <p:cBhvr>
                                        <p:cTn id="250" dur="1" fill="hold">
                                          <p:stCondLst>
                                            <p:cond delay="0"/>
                                          </p:stCondLst>
                                        </p:cTn>
                                        <p:tgtEl>
                                          <p:spTgt spid="64"/>
                                        </p:tgtEl>
                                        <p:attrNameLst>
                                          <p:attrName>style.visibility</p:attrName>
                                        </p:attrNameLst>
                                      </p:cBhvr>
                                      <p:to>
                                        <p:strVal val="hidden"/>
                                      </p:to>
                                    </p:set>
                                  </p:childTnLst>
                                </p:cTn>
                              </p:par>
                              <p:par>
                                <p:cTn id="251" presetID="1" presetClass="exit" presetSubtype="0" fill="hold" grpId="1" nodeType="withEffect">
                                  <p:stCondLst>
                                    <p:cond delay="10000"/>
                                  </p:stCondLst>
                                  <p:childTnLst>
                                    <p:set>
                                      <p:cBhvr>
                                        <p:cTn id="252" dur="1" fill="hold">
                                          <p:stCondLst>
                                            <p:cond delay="0"/>
                                          </p:stCondLst>
                                        </p:cTn>
                                        <p:tgtEl>
                                          <p:spTgt spid="65"/>
                                        </p:tgtEl>
                                        <p:attrNameLst>
                                          <p:attrName>style.visibility</p:attrName>
                                        </p:attrNameLst>
                                      </p:cBhvr>
                                      <p:to>
                                        <p:strVal val="hidden"/>
                                      </p:to>
                                    </p:set>
                                  </p:childTnLst>
                                </p:cTn>
                              </p:par>
                              <p:par>
                                <p:cTn id="253" presetID="1" presetClass="exit" presetSubtype="0" fill="hold" grpId="1" nodeType="withEffect">
                                  <p:stCondLst>
                                    <p:cond delay="10000"/>
                                  </p:stCondLst>
                                  <p:childTnLst>
                                    <p:set>
                                      <p:cBhvr>
                                        <p:cTn id="254" dur="1" fill="hold">
                                          <p:stCondLst>
                                            <p:cond delay="0"/>
                                          </p:stCondLst>
                                        </p:cTn>
                                        <p:tgtEl>
                                          <p:spTgt spid="66"/>
                                        </p:tgtEl>
                                        <p:attrNameLst>
                                          <p:attrName>style.visibility</p:attrName>
                                        </p:attrNameLst>
                                      </p:cBhvr>
                                      <p:to>
                                        <p:strVal val="hidden"/>
                                      </p:to>
                                    </p:set>
                                  </p:childTnLst>
                                </p:cTn>
                              </p:par>
                              <p:par>
                                <p:cTn id="255" presetID="1" presetClass="exit" presetSubtype="0" fill="hold" grpId="1" nodeType="withEffect">
                                  <p:stCondLst>
                                    <p:cond delay="10000"/>
                                  </p:stCondLst>
                                  <p:childTnLst>
                                    <p:set>
                                      <p:cBhvr>
                                        <p:cTn id="256" dur="1" fill="hold">
                                          <p:stCondLst>
                                            <p:cond delay="0"/>
                                          </p:stCondLst>
                                        </p:cTn>
                                        <p:tgtEl>
                                          <p:spTgt spid="67"/>
                                        </p:tgtEl>
                                        <p:attrNameLst>
                                          <p:attrName>style.visibility</p:attrName>
                                        </p:attrNameLst>
                                      </p:cBhvr>
                                      <p:to>
                                        <p:strVal val="hidden"/>
                                      </p:to>
                                    </p:set>
                                  </p:childTnLst>
                                </p:cTn>
                              </p:par>
                              <p:par>
                                <p:cTn id="257" presetID="1" presetClass="exit" presetSubtype="0" fill="hold" grpId="1" nodeType="withEffect">
                                  <p:stCondLst>
                                    <p:cond delay="10000"/>
                                  </p:stCondLst>
                                  <p:childTnLst>
                                    <p:set>
                                      <p:cBhvr>
                                        <p:cTn id="258" dur="1" fill="hold">
                                          <p:stCondLst>
                                            <p:cond delay="0"/>
                                          </p:stCondLst>
                                        </p:cTn>
                                        <p:tgtEl>
                                          <p:spTgt spid="68"/>
                                        </p:tgtEl>
                                        <p:attrNameLst>
                                          <p:attrName>style.visibility</p:attrName>
                                        </p:attrNameLst>
                                      </p:cBhvr>
                                      <p:to>
                                        <p:strVal val="hidden"/>
                                      </p:to>
                                    </p:set>
                                  </p:childTnLst>
                                </p:cTn>
                              </p:par>
                              <p:par>
                                <p:cTn id="259" presetID="1" presetClass="exit" presetSubtype="0" fill="hold" grpId="1" nodeType="withEffect">
                                  <p:stCondLst>
                                    <p:cond delay="10000"/>
                                  </p:stCondLst>
                                  <p:childTnLst>
                                    <p:set>
                                      <p:cBhvr>
                                        <p:cTn id="260" dur="1" fill="hold">
                                          <p:stCondLst>
                                            <p:cond delay="0"/>
                                          </p:stCondLst>
                                        </p:cTn>
                                        <p:tgtEl>
                                          <p:spTgt spid="69"/>
                                        </p:tgtEl>
                                        <p:attrNameLst>
                                          <p:attrName>style.visibility</p:attrName>
                                        </p:attrNameLst>
                                      </p:cBhvr>
                                      <p:to>
                                        <p:strVal val="hidden"/>
                                      </p:to>
                                    </p:set>
                                  </p:childTnLst>
                                </p:cTn>
                              </p:par>
                              <p:par>
                                <p:cTn id="261" presetID="1" presetClass="exit" presetSubtype="0" fill="hold" grpId="1" nodeType="withEffect">
                                  <p:stCondLst>
                                    <p:cond delay="10000"/>
                                  </p:stCondLst>
                                  <p:childTnLst>
                                    <p:set>
                                      <p:cBhvr>
                                        <p:cTn id="262" dur="1" fill="hold">
                                          <p:stCondLst>
                                            <p:cond delay="0"/>
                                          </p:stCondLst>
                                        </p:cTn>
                                        <p:tgtEl>
                                          <p:spTgt spid="70"/>
                                        </p:tgtEl>
                                        <p:attrNameLst>
                                          <p:attrName>style.visibility</p:attrName>
                                        </p:attrNameLst>
                                      </p:cBhvr>
                                      <p:to>
                                        <p:strVal val="hidden"/>
                                      </p:to>
                                    </p:set>
                                  </p:childTnLst>
                                </p:cTn>
                              </p:par>
                              <p:par>
                                <p:cTn id="263" presetID="1" presetClass="exit" presetSubtype="0" fill="hold" grpId="1" nodeType="withEffect">
                                  <p:stCondLst>
                                    <p:cond delay="10000"/>
                                  </p:stCondLst>
                                  <p:childTnLst>
                                    <p:set>
                                      <p:cBhvr>
                                        <p:cTn id="264" dur="1" fill="hold">
                                          <p:stCondLst>
                                            <p:cond delay="0"/>
                                          </p:stCondLst>
                                        </p:cTn>
                                        <p:tgtEl>
                                          <p:spTgt spid="71"/>
                                        </p:tgtEl>
                                        <p:attrNameLst>
                                          <p:attrName>style.visibility</p:attrName>
                                        </p:attrNameLst>
                                      </p:cBhvr>
                                      <p:to>
                                        <p:strVal val="hidden"/>
                                      </p:to>
                                    </p:set>
                                  </p:childTnLst>
                                </p:cTn>
                              </p:par>
                              <p:par>
                                <p:cTn id="265" presetID="1" presetClass="exit" presetSubtype="0" fill="hold" grpId="1" nodeType="withEffect">
                                  <p:stCondLst>
                                    <p:cond delay="10000"/>
                                  </p:stCondLst>
                                  <p:childTnLst>
                                    <p:set>
                                      <p:cBhvr>
                                        <p:cTn id="266" dur="1" fill="hold">
                                          <p:stCondLst>
                                            <p:cond delay="0"/>
                                          </p:stCondLst>
                                        </p:cTn>
                                        <p:tgtEl>
                                          <p:spTgt spid="72"/>
                                        </p:tgtEl>
                                        <p:attrNameLst>
                                          <p:attrName>style.visibility</p:attrName>
                                        </p:attrNameLst>
                                      </p:cBhvr>
                                      <p:to>
                                        <p:strVal val="hidden"/>
                                      </p:to>
                                    </p:set>
                                  </p:childTnLst>
                                </p:cTn>
                              </p:par>
                              <p:par>
                                <p:cTn id="267" presetID="1" presetClass="exit" presetSubtype="0" fill="hold" grpId="1" nodeType="withEffect">
                                  <p:stCondLst>
                                    <p:cond delay="10000"/>
                                  </p:stCondLst>
                                  <p:childTnLst>
                                    <p:set>
                                      <p:cBhvr>
                                        <p:cTn id="268" dur="1" fill="hold">
                                          <p:stCondLst>
                                            <p:cond delay="0"/>
                                          </p:stCondLst>
                                        </p:cTn>
                                        <p:tgtEl>
                                          <p:spTgt spid="73"/>
                                        </p:tgtEl>
                                        <p:attrNameLst>
                                          <p:attrName>style.visibility</p:attrName>
                                        </p:attrNameLst>
                                      </p:cBhvr>
                                      <p:to>
                                        <p:strVal val="hidden"/>
                                      </p:to>
                                    </p:set>
                                  </p:childTnLst>
                                </p:cTn>
                              </p:par>
                              <p:par>
                                <p:cTn id="269" presetID="1" presetClass="exit" presetSubtype="0" fill="hold" grpId="1" nodeType="withEffect">
                                  <p:stCondLst>
                                    <p:cond delay="10000"/>
                                  </p:stCondLst>
                                  <p:childTnLst>
                                    <p:set>
                                      <p:cBhvr>
                                        <p:cTn id="270" dur="1" fill="hold">
                                          <p:stCondLst>
                                            <p:cond delay="0"/>
                                          </p:stCondLst>
                                        </p:cTn>
                                        <p:tgtEl>
                                          <p:spTgt spid="74"/>
                                        </p:tgtEl>
                                        <p:attrNameLst>
                                          <p:attrName>style.visibility</p:attrName>
                                        </p:attrNameLst>
                                      </p:cBhvr>
                                      <p:to>
                                        <p:strVal val="hidden"/>
                                      </p:to>
                                    </p:set>
                                  </p:childTnLst>
                                </p:cTn>
                              </p:par>
                              <p:par>
                                <p:cTn id="271" presetID="1" presetClass="exit" presetSubtype="0" fill="hold" grpId="1" nodeType="withEffect">
                                  <p:stCondLst>
                                    <p:cond delay="10000"/>
                                  </p:stCondLst>
                                  <p:childTnLst>
                                    <p:set>
                                      <p:cBhvr>
                                        <p:cTn id="272" dur="1" fill="hold">
                                          <p:stCondLst>
                                            <p:cond delay="0"/>
                                          </p:stCondLst>
                                        </p:cTn>
                                        <p:tgtEl>
                                          <p:spTgt spid="75"/>
                                        </p:tgtEl>
                                        <p:attrNameLst>
                                          <p:attrName>style.visibility</p:attrName>
                                        </p:attrNameLst>
                                      </p:cBhvr>
                                      <p:to>
                                        <p:strVal val="hidden"/>
                                      </p:to>
                                    </p:set>
                                  </p:childTnLst>
                                </p:cTn>
                              </p:par>
                              <p:par>
                                <p:cTn id="273" presetID="1" presetClass="exit" presetSubtype="0" fill="hold" grpId="1" nodeType="withEffect">
                                  <p:stCondLst>
                                    <p:cond delay="10000"/>
                                  </p:stCondLst>
                                  <p:childTnLst>
                                    <p:set>
                                      <p:cBhvr>
                                        <p:cTn id="274" dur="1" fill="hold">
                                          <p:stCondLst>
                                            <p:cond delay="0"/>
                                          </p:stCondLst>
                                        </p:cTn>
                                        <p:tgtEl>
                                          <p:spTgt spid="76"/>
                                        </p:tgtEl>
                                        <p:attrNameLst>
                                          <p:attrName>style.visibility</p:attrName>
                                        </p:attrNameLst>
                                      </p:cBhvr>
                                      <p:to>
                                        <p:strVal val="hidden"/>
                                      </p:to>
                                    </p:set>
                                  </p:childTnLst>
                                </p:cTn>
                              </p:par>
                              <p:par>
                                <p:cTn id="275" presetID="1" presetClass="exit" presetSubtype="0" fill="hold" grpId="1" nodeType="withEffect">
                                  <p:stCondLst>
                                    <p:cond delay="10000"/>
                                  </p:stCondLst>
                                  <p:childTnLst>
                                    <p:set>
                                      <p:cBhvr>
                                        <p:cTn id="276" dur="1" fill="hold">
                                          <p:stCondLst>
                                            <p:cond delay="0"/>
                                          </p:stCondLst>
                                        </p:cTn>
                                        <p:tgtEl>
                                          <p:spTgt spid="77"/>
                                        </p:tgtEl>
                                        <p:attrNameLst>
                                          <p:attrName>style.visibility</p:attrName>
                                        </p:attrNameLst>
                                      </p:cBhvr>
                                      <p:to>
                                        <p:strVal val="hidden"/>
                                      </p:to>
                                    </p:set>
                                  </p:childTnLst>
                                </p:cTn>
                              </p:par>
                              <p:par>
                                <p:cTn id="277" presetID="1" presetClass="exit" presetSubtype="0" fill="hold" grpId="1" nodeType="withEffect">
                                  <p:stCondLst>
                                    <p:cond delay="10000"/>
                                  </p:stCondLst>
                                  <p:childTnLst>
                                    <p:set>
                                      <p:cBhvr>
                                        <p:cTn id="278" dur="1" fill="hold">
                                          <p:stCondLst>
                                            <p:cond delay="0"/>
                                          </p:stCondLst>
                                        </p:cTn>
                                        <p:tgtEl>
                                          <p:spTgt spid="78"/>
                                        </p:tgtEl>
                                        <p:attrNameLst>
                                          <p:attrName>style.visibility</p:attrName>
                                        </p:attrNameLst>
                                      </p:cBhvr>
                                      <p:to>
                                        <p:strVal val="hidden"/>
                                      </p:to>
                                    </p:set>
                                  </p:childTnLst>
                                </p:cTn>
                              </p:par>
                              <p:par>
                                <p:cTn id="279" presetID="1" presetClass="exit" presetSubtype="0" fill="hold" grpId="1" nodeType="withEffect">
                                  <p:stCondLst>
                                    <p:cond delay="10000"/>
                                  </p:stCondLst>
                                  <p:childTnLst>
                                    <p:set>
                                      <p:cBhvr>
                                        <p:cTn id="280" dur="1" fill="hold">
                                          <p:stCondLst>
                                            <p:cond delay="0"/>
                                          </p:stCondLst>
                                        </p:cTn>
                                        <p:tgtEl>
                                          <p:spTgt spid="79"/>
                                        </p:tgtEl>
                                        <p:attrNameLst>
                                          <p:attrName>style.visibility</p:attrName>
                                        </p:attrNameLst>
                                      </p:cBhvr>
                                      <p:to>
                                        <p:strVal val="hidden"/>
                                      </p:to>
                                    </p:set>
                                  </p:childTnLst>
                                </p:cTn>
                              </p:par>
                              <p:par>
                                <p:cTn id="281" presetID="1" presetClass="exit" presetSubtype="0" fill="hold" grpId="1" nodeType="withEffect">
                                  <p:stCondLst>
                                    <p:cond delay="10000"/>
                                  </p:stCondLst>
                                  <p:childTnLst>
                                    <p:set>
                                      <p:cBhvr>
                                        <p:cTn id="282" dur="1" fill="hold">
                                          <p:stCondLst>
                                            <p:cond delay="0"/>
                                          </p:stCondLst>
                                        </p:cTn>
                                        <p:tgtEl>
                                          <p:spTgt spid="80"/>
                                        </p:tgtEl>
                                        <p:attrNameLst>
                                          <p:attrName>style.visibility</p:attrName>
                                        </p:attrNameLst>
                                      </p:cBhvr>
                                      <p:to>
                                        <p:strVal val="hidden"/>
                                      </p:to>
                                    </p:set>
                                  </p:childTnLst>
                                </p:cTn>
                              </p:par>
                              <p:par>
                                <p:cTn id="283" presetID="1" presetClass="exit" presetSubtype="0" fill="hold" grpId="1" nodeType="withEffect">
                                  <p:stCondLst>
                                    <p:cond delay="10000"/>
                                  </p:stCondLst>
                                  <p:childTnLst>
                                    <p:set>
                                      <p:cBhvr>
                                        <p:cTn id="284" dur="1" fill="hold">
                                          <p:stCondLst>
                                            <p:cond delay="0"/>
                                          </p:stCondLst>
                                        </p:cTn>
                                        <p:tgtEl>
                                          <p:spTgt spid="81"/>
                                        </p:tgtEl>
                                        <p:attrNameLst>
                                          <p:attrName>style.visibility</p:attrName>
                                        </p:attrNameLst>
                                      </p:cBhvr>
                                      <p:to>
                                        <p:strVal val="hidden"/>
                                      </p:to>
                                    </p:set>
                                  </p:childTnLst>
                                </p:cTn>
                              </p:par>
                              <p:par>
                                <p:cTn id="285" presetID="1" presetClass="exit" presetSubtype="0" fill="hold" grpId="1" nodeType="withEffect">
                                  <p:stCondLst>
                                    <p:cond delay="10000"/>
                                  </p:stCondLst>
                                  <p:childTnLst>
                                    <p:set>
                                      <p:cBhvr>
                                        <p:cTn id="286" dur="1" fill="hold">
                                          <p:stCondLst>
                                            <p:cond delay="0"/>
                                          </p:stCondLst>
                                        </p:cTn>
                                        <p:tgtEl>
                                          <p:spTgt spid="82"/>
                                        </p:tgtEl>
                                        <p:attrNameLst>
                                          <p:attrName>style.visibility</p:attrName>
                                        </p:attrNameLst>
                                      </p:cBhvr>
                                      <p:to>
                                        <p:strVal val="hidden"/>
                                      </p:to>
                                    </p:set>
                                  </p:childTnLst>
                                </p:cTn>
                              </p:par>
                              <p:par>
                                <p:cTn id="287" presetID="1" presetClass="exit" presetSubtype="0" fill="hold" grpId="1" nodeType="withEffect">
                                  <p:stCondLst>
                                    <p:cond delay="10000"/>
                                  </p:stCondLst>
                                  <p:childTnLst>
                                    <p:set>
                                      <p:cBhvr>
                                        <p:cTn id="288" dur="1" fill="hold">
                                          <p:stCondLst>
                                            <p:cond delay="0"/>
                                          </p:stCondLst>
                                        </p:cTn>
                                        <p:tgtEl>
                                          <p:spTgt spid="83"/>
                                        </p:tgtEl>
                                        <p:attrNameLst>
                                          <p:attrName>style.visibility</p:attrName>
                                        </p:attrNameLst>
                                      </p:cBhvr>
                                      <p:to>
                                        <p:strVal val="hidden"/>
                                      </p:to>
                                    </p:set>
                                  </p:childTnLst>
                                </p:cTn>
                              </p:par>
                              <p:par>
                                <p:cTn id="289" presetID="1" presetClass="exit" presetSubtype="0" fill="hold" grpId="1" nodeType="withEffect">
                                  <p:stCondLst>
                                    <p:cond delay="10000"/>
                                  </p:stCondLst>
                                  <p:childTnLst>
                                    <p:set>
                                      <p:cBhvr>
                                        <p:cTn id="290" dur="1" fill="hold">
                                          <p:stCondLst>
                                            <p:cond delay="0"/>
                                          </p:stCondLst>
                                        </p:cTn>
                                        <p:tgtEl>
                                          <p:spTgt spid="84"/>
                                        </p:tgtEl>
                                        <p:attrNameLst>
                                          <p:attrName>style.visibility</p:attrName>
                                        </p:attrNameLst>
                                      </p:cBhvr>
                                      <p:to>
                                        <p:strVal val="hidden"/>
                                      </p:to>
                                    </p:set>
                                  </p:childTnLst>
                                </p:cTn>
                              </p:par>
                              <p:par>
                                <p:cTn id="291" presetID="1" presetClass="exit" presetSubtype="0" fill="hold" grpId="1" nodeType="withEffect">
                                  <p:stCondLst>
                                    <p:cond delay="10000"/>
                                  </p:stCondLst>
                                  <p:childTnLst>
                                    <p:set>
                                      <p:cBhvr>
                                        <p:cTn id="292" dur="1" fill="hold">
                                          <p:stCondLst>
                                            <p:cond delay="0"/>
                                          </p:stCondLst>
                                        </p:cTn>
                                        <p:tgtEl>
                                          <p:spTgt spid="85"/>
                                        </p:tgtEl>
                                        <p:attrNameLst>
                                          <p:attrName>style.visibility</p:attrName>
                                        </p:attrNameLst>
                                      </p:cBhvr>
                                      <p:to>
                                        <p:strVal val="hidden"/>
                                      </p:to>
                                    </p:set>
                                  </p:childTnLst>
                                </p:cTn>
                              </p:par>
                              <p:par>
                                <p:cTn id="293" presetID="1" presetClass="exit" presetSubtype="0" fill="hold" grpId="1" nodeType="withEffect">
                                  <p:stCondLst>
                                    <p:cond delay="10000"/>
                                  </p:stCondLst>
                                  <p:childTnLst>
                                    <p:set>
                                      <p:cBhvr>
                                        <p:cTn id="294" dur="1" fill="hold">
                                          <p:stCondLst>
                                            <p:cond delay="0"/>
                                          </p:stCondLst>
                                        </p:cTn>
                                        <p:tgtEl>
                                          <p:spTgt spid="86"/>
                                        </p:tgtEl>
                                        <p:attrNameLst>
                                          <p:attrName>style.visibility</p:attrName>
                                        </p:attrNameLst>
                                      </p:cBhvr>
                                      <p:to>
                                        <p:strVal val="hidden"/>
                                      </p:to>
                                    </p:set>
                                  </p:childTnLst>
                                </p:cTn>
                              </p:par>
                              <p:par>
                                <p:cTn id="295" presetID="1" presetClass="exit" presetSubtype="0" fill="hold" grpId="1" nodeType="withEffect">
                                  <p:stCondLst>
                                    <p:cond delay="10000"/>
                                  </p:stCondLst>
                                  <p:childTnLst>
                                    <p:set>
                                      <p:cBhvr>
                                        <p:cTn id="296" dur="1" fill="hold">
                                          <p:stCondLst>
                                            <p:cond delay="0"/>
                                          </p:stCondLst>
                                        </p:cTn>
                                        <p:tgtEl>
                                          <p:spTgt spid="87"/>
                                        </p:tgtEl>
                                        <p:attrNameLst>
                                          <p:attrName>style.visibility</p:attrName>
                                        </p:attrNameLst>
                                      </p:cBhvr>
                                      <p:to>
                                        <p:strVal val="hidden"/>
                                      </p:to>
                                    </p:set>
                                  </p:childTnLst>
                                </p:cTn>
                              </p:par>
                              <p:par>
                                <p:cTn id="297" presetID="1" presetClass="exit" presetSubtype="0" fill="hold" grpId="1" nodeType="withEffect">
                                  <p:stCondLst>
                                    <p:cond delay="10000"/>
                                  </p:stCondLst>
                                  <p:childTnLst>
                                    <p:set>
                                      <p:cBhvr>
                                        <p:cTn id="298" dur="1" fill="hold">
                                          <p:stCondLst>
                                            <p:cond delay="0"/>
                                          </p:stCondLst>
                                        </p:cTn>
                                        <p:tgtEl>
                                          <p:spTgt spid="88"/>
                                        </p:tgtEl>
                                        <p:attrNameLst>
                                          <p:attrName>style.visibility</p:attrName>
                                        </p:attrNameLst>
                                      </p:cBhvr>
                                      <p:to>
                                        <p:strVal val="hidden"/>
                                      </p:to>
                                    </p:set>
                                  </p:childTnLst>
                                </p:cTn>
                              </p:par>
                              <p:par>
                                <p:cTn id="299" presetID="1" presetClass="exit" presetSubtype="0" fill="hold" grpId="1" nodeType="withEffect">
                                  <p:stCondLst>
                                    <p:cond delay="10000"/>
                                  </p:stCondLst>
                                  <p:childTnLst>
                                    <p:set>
                                      <p:cBhvr>
                                        <p:cTn id="300" dur="1" fill="hold">
                                          <p:stCondLst>
                                            <p:cond delay="0"/>
                                          </p:stCondLst>
                                        </p:cTn>
                                        <p:tgtEl>
                                          <p:spTgt spid="89"/>
                                        </p:tgtEl>
                                        <p:attrNameLst>
                                          <p:attrName>style.visibility</p:attrName>
                                        </p:attrNameLst>
                                      </p:cBhvr>
                                      <p:to>
                                        <p:strVal val="hidden"/>
                                      </p:to>
                                    </p:set>
                                  </p:childTnLst>
                                </p:cTn>
                              </p:par>
                              <p:par>
                                <p:cTn id="301" presetID="1" presetClass="exit" presetSubtype="0" fill="hold" grpId="1" nodeType="withEffect">
                                  <p:stCondLst>
                                    <p:cond delay="10000"/>
                                  </p:stCondLst>
                                  <p:childTnLst>
                                    <p:set>
                                      <p:cBhvr>
                                        <p:cTn id="302" dur="1" fill="hold">
                                          <p:stCondLst>
                                            <p:cond delay="0"/>
                                          </p:stCondLst>
                                        </p:cTn>
                                        <p:tgtEl>
                                          <p:spTgt spid="90"/>
                                        </p:tgtEl>
                                        <p:attrNameLst>
                                          <p:attrName>style.visibility</p:attrName>
                                        </p:attrNameLst>
                                      </p:cBhvr>
                                      <p:to>
                                        <p:strVal val="hidden"/>
                                      </p:to>
                                    </p:set>
                                  </p:childTnLst>
                                </p:cTn>
                              </p:par>
                              <p:par>
                                <p:cTn id="303" presetID="1" presetClass="exit" presetSubtype="0" fill="hold" grpId="1" nodeType="withEffect">
                                  <p:stCondLst>
                                    <p:cond delay="10000"/>
                                  </p:stCondLst>
                                  <p:childTnLst>
                                    <p:set>
                                      <p:cBhvr>
                                        <p:cTn id="304" dur="1" fill="hold">
                                          <p:stCondLst>
                                            <p:cond delay="0"/>
                                          </p:stCondLst>
                                        </p:cTn>
                                        <p:tgtEl>
                                          <p:spTgt spid="91"/>
                                        </p:tgtEl>
                                        <p:attrNameLst>
                                          <p:attrName>style.visibility</p:attrName>
                                        </p:attrNameLst>
                                      </p:cBhvr>
                                      <p:to>
                                        <p:strVal val="hidden"/>
                                      </p:to>
                                    </p:set>
                                  </p:childTnLst>
                                </p:cTn>
                              </p:par>
                              <p:par>
                                <p:cTn id="305" presetID="1" presetClass="exit" presetSubtype="0" fill="hold" grpId="1" nodeType="withEffect">
                                  <p:stCondLst>
                                    <p:cond delay="10000"/>
                                  </p:stCondLst>
                                  <p:childTnLst>
                                    <p:set>
                                      <p:cBhvr>
                                        <p:cTn id="306" dur="1" fill="hold">
                                          <p:stCondLst>
                                            <p:cond delay="0"/>
                                          </p:stCondLst>
                                        </p:cTn>
                                        <p:tgtEl>
                                          <p:spTgt spid="92"/>
                                        </p:tgtEl>
                                        <p:attrNameLst>
                                          <p:attrName>style.visibility</p:attrName>
                                        </p:attrNameLst>
                                      </p:cBhvr>
                                      <p:to>
                                        <p:strVal val="hidden"/>
                                      </p:to>
                                    </p:set>
                                  </p:childTnLst>
                                </p:cTn>
                              </p:par>
                              <p:par>
                                <p:cTn id="307" presetID="1" presetClass="exit" presetSubtype="0" fill="hold" grpId="1" nodeType="withEffect">
                                  <p:stCondLst>
                                    <p:cond delay="10000"/>
                                  </p:stCondLst>
                                  <p:childTnLst>
                                    <p:set>
                                      <p:cBhvr>
                                        <p:cTn id="308" dur="1" fill="hold">
                                          <p:stCondLst>
                                            <p:cond delay="0"/>
                                          </p:stCondLst>
                                        </p:cTn>
                                        <p:tgtEl>
                                          <p:spTgt spid="93"/>
                                        </p:tgtEl>
                                        <p:attrNameLst>
                                          <p:attrName>style.visibility</p:attrName>
                                        </p:attrNameLst>
                                      </p:cBhvr>
                                      <p:to>
                                        <p:strVal val="hidden"/>
                                      </p:to>
                                    </p:set>
                                  </p:childTnLst>
                                </p:cTn>
                              </p:par>
                              <p:par>
                                <p:cTn id="309" presetID="1" presetClass="exit" presetSubtype="0" fill="hold" grpId="1" nodeType="withEffect">
                                  <p:stCondLst>
                                    <p:cond delay="10000"/>
                                  </p:stCondLst>
                                  <p:childTnLst>
                                    <p:set>
                                      <p:cBhvr>
                                        <p:cTn id="310" dur="1" fill="hold">
                                          <p:stCondLst>
                                            <p:cond delay="0"/>
                                          </p:stCondLst>
                                        </p:cTn>
                                        <p:tgtEl>
                                          <p:spTgt spid="94"/>
                                        </p:tgtEl>
                                        <p:attrNameLst>
                                          <p:attrName>style.visibility</p:attrName>
                                        </p:attrNameLst>
                                      </p:cBhvr>
                                      <p:to>
                                        <p:strVal val="hidden"/>
                                      </p:to>
                                    </p:set>
                                  </p:childTnLst>
                                </p:cTn>
                              </p:par>
                              <p:par>
                                <p:cTn id="311" presetID="1" presetClass="exit" presetSubtype="0" fill="hold" grpId="1" nodeType="withEffect">
                                  <p:stCondLst>
                                    <p:cond delay="10000"/>
                                  </p:stCondLst>
                                  <p:childTnLst>
                                    <p:set>
                                      <p:cBhvr>
                                        <p:cTn id="312" dur="1" fill="hold">
                                          <p:stCondLst>
                                            <p:cond delay="0"/>
                                          </p:stCondLst>
                                        </p:cTn>
                                        <p:tgtEl>
                                          <p:spTgt spid="95"/>
                                        </p:tgtEl>
                                        <p:attrNameLst>
                                          <p:attrName>style.visibility</p:attrName>
                                        </p:attrNameLst>
                                      </p:cBhvr>
                                      <p:to>
                                        <p:strVal val="hidden"/>
                                      </p:to>
                                    </p:set>
                                  </p:childTnLst>
                                </p:cTn>
                              </p:par>
                              <p:par>
                                <p:cTn id="313" presetID="1" presetClass="exit" presetSubtype="0" fill="hold" grpId="1" nodeType="withEffect">
                                  <p:stCondLst>
                                    <p:cond delay="10000"/>
                                  </p:stCondLst>
                                  <p:childTnLst>
                                    <p:set>
                                      <p:cBhvr>
                                        <p:cTn id="314" dur="1" fill="hold">
                                          <p:stCondLst>
                                            <p:cond delay="0"/>
                                          </p:stCondLst>
                                        </p:cTn>
                                        <p:tgtEl>
                                          <p:spTgt spid="96"/>
                                        </p:tgtEl>
                                        <p:attrNameLst>
                                          <p:attrName>style.visibility</p:attrName>
                                        </p:attrNameLst>
                                      </p:cBhvr>
                                      <p:to>
                                        <p:strVal val="hidden"/>
                                      </p:to>
                                    </p:set>
                                  </p:childTnLst>
                                </p:cTn>
                              </p:par>
                              <p:par>
                                <p:cTn id="315" presetID="1" presetClass="exit" presetSubtype="0" fill="hold" grpId="1" nodeType="withEffect">
                                  <p:stCondLst>
                                    <p:cond delay="10000"/>
                                  </p:stCondLst>
                                  <p:childTnLst>
                                    <p:set>
                                      <p:cBhvr>
                                        <p:cTn id="316" dur="1" fill="hold">
                                          <p:stCondLst>
                                            <p:cond delay="0"/>
                                          </p:stCondLst>
                                        </p:cTn>
                                        <p:tgtEl>
                                          <p:spTgt spid="97"/>
                                        </p:tgtEl>
                                        <p:attrNameLst>
                                          <p:attrName>style.visibility</p:attrName>
                                        </p:attrNameLst>
                                      </p:cBhvr>
                                      <p:to>
                                        <p:strVal val="hidden"/>
                                      </p:to>
                                    </p:set>
                                  </p:childTnLst>
                                </p:cTn>
                              </p:par>
                              <p:par>
                                <p:cTn id="317" presetID="1" presetClass="exit" presetSubtype="0" fill="hold" grpId="1" nodeType="withEffect">
                                  <p:stCondLst>
                                    <p:cond delay="10000"/>
                                  </p:stCondLst>
                                  <p:childTnLst>
                                    <p:set>
                                      <p:cBhvr>
                                        <p:cTn id="318" dur="1" fill="hold">
                                          <p:stCondLst>
                                            <p:cond delay="0"/>
                                          </p:stCondLst>
                                        </p:cTn>
                                        <p:tgtEl>
                                          <p:spTgt spid="98"/>
                                        </p:tgtEl>
                                        <p:attrNameLst>
                                          <p:attrName>style.visibility</p:attrName>
                                        </p:attrNameLst>
                                      </p:cBhvr>
                                      <p:to>
                                        <p:strVal val="hidden"/>
                                      </p:to>
                                    </p:set>
                                  </p:childTnLst>
                                </p:cTn>
                              </p:par>
                              <p:par>
                                <p:cTn id="319" presetID="1" presetClass="exit" presetSubtype="0" fill="hold" grpId="1" nodeType="withEffect">
                                  <p:stCondLst>
                                    <p:cond delay="10000"/>
                                  </p:stCondLst>
                                  <p:childTnLst>
                                    <p:set>
                                      <p:cBhvr>
                                        <p:cTn id="320" dur="1" fill="hold">
                                          <p:stCondLst>
                                            <p:cond delay="0"/>
                                          </p:stCondLst>
                                        </p:cTn>
                                        <p:tgtEl>
                                          <p:spTgt spid="99"/>
                                        </p:tgtEl>
                                        <p:attrNameLst>
                                          <p:attrName>style.visibility</p:attrName>
                                        </p:attrNameLst>
                                      </p:cBhvr>
                                      <p:to>
                                        <p:strVal val="hidden"/>
                                      </p:to>
                                    </p:set>
                                  </p:childTnLst>
                                </p:cTn>
                              </p:par>
                              <p:par>
                                <p:cTn id="321" presetID="1" presetClass="exit" presetSubtype="0" fill="hold" grpId="1" nodeType="withEffect">
                                  <p:stCondLst>
                                    <p:cond delay="10000"/>
                                  </p:stCondLst>
                                  <p:childTnLst>
                                    <p:set>
                                      <p:cBhvr>
                                        <p:cTn id="322" dur="1" fill="hold">
                                          <p:stCondLst>
                                            <p:cond delay="0"/>
                                          </p:stCondLst>
                                        </p:cTn>
                                        <p:tgtEl>
                                          <p:spTgt spid="100"/>
                                        </p:tgtEl>
                                        <p:attrNameLst>
                                          <p:attrName>style.visibility</p:attrName>
                                        </p:attrNameLst>
                                      </p:cBhvr>
                                      <p:to>
                                        <p:strVal val="hidden"/>
                                      </p:to>
                                    </p:set>
                                  </p:childTnLst>
                                </p:cTn>
                              </p:par>
                              <p:par>
                                <p:cTn id="323" presetID="1" presetClass="exit" presetSubtype="0" fill="hold" grpId="1" nodeType="withEffect">
                                  <p:stCondLst>
                                    <p:cond delay="10000"/>
                                  </p:stCondLst>
                                  <p:childTnLst>
                                    <p:set>
                                      <p:cBhvr>
                                        <p:cTn id="324" dur="1" fill="hold">
                                          <p:stCondLst>
                                            <p:cond delay="0"/>
                                          </p:stCondLst>
                                        </p:cTn>
                                        <p:tgtEl>
                                          <p:spTgt spid="101"/>
                                        </p:tgtEl>
                                        <p:attrNameLst>
                                          <p:attrName>style.visibility</p:attrName>
                                        </p:attrNameLst>
                                      </p:cBhvr>
                                      <p:to>
                                        <p:strVal val="hidden"/>
                                      </p:to>
                                    </p:set>
                                  </p:childTnLst>
                                </p:cTn>
                              </p:par>
                              <p:par>
                                <p:cTn id="325" presetID="1" presetClass="exit" presetSubtype="0" fill="hold" grpId="1" nodeType="withEffect">
                                  <p:stCondLst>
                                    <p:cond delay="10000"/>
                                  </p:stCondLst>
                                  <p:childTnLst>
                                    <p:set>
                                      <p:cBhvr>
                                        <p:cTn id="326" dur="1" fill="hold">
                                          <p:stCondLst>
                                            <p:cond delay="0"/>
                                          </p:stCondLst>
                                        </p:cTn>
                                        <p:tgtEl>
                                          <p:spTgt spid="102"/>
                                        </p:tgtEl>
                                        <p:attrNameLst>
                                          <p:attrName>style.visibility</p:attrName>
                                        </p:attrNameLst>
                                      </p:cBhvr>
                                      <p:to>
                                        <p:strVal val="hidden"/>
                                      </p:to>
                                    </p:set>
                                  </p:childTnLst>
                                </p:cTn>
                              </p:par>
                              <p:par>
                                <p:cTn id="327" presetID="1" presetClass="exit" presetSubtype="0" fill="hold" grpId="1" nodeType="withEffect">
                                  <p:stCondLst>
                                    <p:cond delay="10000"/>
                                  </p:stCondLst>
                                  <p:childTnLst>
                                    <p:set>
                                      <p:cBhvr>
                                        <p:cTn id="328" dur="1" fill="hold">
                                          <p:stCondLst>
                                            <p:cond delay="0"/>
                                          </p:stCondLst>
                                        </p:cTn>
                                        <p:tgtEl>
                                          <p:spTgt spid="103"/>
                                        </p:tgtEl>
                                        <p:attrNameLst>
                                          <p:attrName>style.visibility</p:attrName>
                                        </p:attrNameLst>
                                      </p:cBhvr>
                                      <p:to>
                                        <p:strVal val="hidden"/>
                                      </p:to>
                                    </p:set>
                                  </p:childTnLst>
                                </p:cTn>
                              </p:par>
                              <p:par>
                                <p:cTn id="329" presetID="1" presetClass="exit" presetSubtype="0" fill="hold" grpId="1" nodeType="withEffect">
                                  <p:stCondLst>
                                    <p:cond delay="10000"/>
                                  </p:stCondLst>
                                  <p:childTnLst>
                                    <p:set>
                                      <p:cBhvr>
                                        <p:cTn id="330" dur="1" fill="hold">
                                          <p:stCondLst>
                                            <p:cond delay="0"/>
                                          </p:stCondLst>
                                        </p:cTn>
                                        <p:tgtEl>
                                          <p:spTgt spid="104"/>
                                        </p:tgtEl>
                                        <p:attrNameLst>
                                          <p:attrName>style.visibility</p:attrName>
                                        </p:attrNameLst>
                                      </p:cBhvr>
                                      <p:to>
                                        <p:strVal val="hidden"/>
                                      </p:to>
                                    </p:set>
                                  </p:childTnLst>
                                </p:cTn>
                              </p:par>
                              <p:par>
                                <p:cTn id="331" presetID="1" presetClass="exit" presetSubtype="0" fill="hold" grpId="1" nodeType="withEffect">
                                  <p:stCondLst>
                                    <p:cond delay="10000"/>
                                  </p:stCondLst>
                                  <p:childTnLst>
                                    <p:set>
                                      <p:cBhvr>
                                        <p:cTn id="332" dur="1" fill="hold">
                                          <p:stCondLst>
                                            <p:cond delay="0"/>
                                          </p:stCondLst>
                                        </p:cTn>
                                        <p:tgtEl>
                                          <p:spTgt spid="105"/>
                                        </p:tgtEl>
                                        <p:attrNameLst>
                                          <p:attrName>style.visibility</p:attrName>
                                        </p:attrNameLst>
                                      </p:cBhvr>
                                      <p:to>
                                        <p:strVal val="hidden"/>
                                      </p:to>
                                    </p:set>
                                  </p:childTnLst>
                                </p:cTn>
                              </p:par>
                              <p:par>
                                <p:cTn id="333" presetID="1" presetClass="exit" presetSubtype="0" fill="hold" grpId="1" nodeType="withEffect">
                                  <p:stCondLst>
                                    <p:cond delay="10000"/>
                                  </p:stCondLst>
                                  <p:childTnLst>
                                    <p:set>
                                      <p:cBhvr>
                                        <p:cTn id="334" dur="1" fill="hold">
                                          <p:stCondLst>
                                            <p:cond delay="0"/>
                                          </p:stCondLst>
                                        </p:cTn>
                                        <p:tgtEl>
                                          <p:spTgt spid="106"/>
                                        </p:tgtEl>
                                        <p:attrNameLst>
                                          <p:attrName>style.visibility</p:attrName>
                                        </p:attrNameLst>
                                      </p:cBhvr>
                                      <p:to>
                                        <p:strVal val="hidden"/>
                                      </p:to>
                                    </p:set>
                                  </p:childTnLst>
                                </p:cTn>
                              </p:par>
                              <p:par>
                                <p:cTn id="335" presetID="1" presetClass="exit" presetSubtype="0" fill="hold" grpId="1" nodeType="withEffect">
                                  <p:stCondLst>
                                    <p:cond delay="10000"/>
                                  </p:stCondLst>
                                  <p:childTnLst>
                                    <p:set>
                                      <p:cBhvr>
                                        <p:cTn id="336" dur="1" fill="hold">
                                          <p:stCondLst>
                                            <p:cond delay="0"/>
                                          </p:stCondLst>
                                        </p:cTn>
                                        <p:tgtEl>
                                          <p:spTgt spid="107"/>
                                        </p:tgtEl>
                                        <p:attrNameLst>
                                          <p:attrName>style.visibility</p:attrName>
                                        </p:attrNameLst>
                                      </p:cBhvr>
                                      <p:to>
                                        <p:strVal val="hidden"/>
                                      </p:to>
                                    </p:set>
                                  </p:childTnLst>
                                </p:cTn>
                              </p:par>
                              <p:par>
                                <p:cTn id="337" presetID="1" presetClass="exit" presetSubtype="0" fill="hold" grpId="1" nodeType="withEffect">
                                  <p:stCondLst>
                                    <p:cond delay="10000"/>
                                  </p:stCondLst>
                                  <p:childTnLst>
                                    <p:set>
                                      <p:cBhvr>
                                        <p:cTn id="338" dur="1" fill="hold">
                                          <p:stCondLst>
                                            <p:cond delay="0"/>
                                          </p:stCondLst>
                                        </p:cTn>
                                        <p:tgtEl>
                                          <p:spTgt spid="108"/>
                                        </p:tgtEl>
                                        <p:attrNameLst>
                                          <p:attrName>style.visibility</p:attrName>
                                        </p:attrNameLst>
                                      </p:cBhvr>
                                      <p:to>
                                        <p:strVal val="hidden"/>
                                      </p:to>
                                    </p:set>
                                  </p:childTnLst>
                                </p:cTn>
                              </p:par>
                              <p:par>
                                <p:cTn id="339" presetID="1" presetClass="exit" presetSubtype="0" fill="hold" grpId="1" nodeType="withEffect">
                                  <p:stCondLst>
                                    <p:cond delay="10000"/>
                                  </p:stCondLst>
                                  <p:childTnLst>
                                    <p:set>
                                      <p:cBhvr>
                                        <p:cTn id="340" dur="1" fill="hold">
                                          <p:stCondLst>
                                            <p:cond delay="0"/>
                                          </p:stCondLst>
                                        </p:cTn>
                                        <p:tgtEl>
                                          <p:spTgt spid="109"/>
                                        </p:tgtEl>
                                        <p:attrNameLst>
                                          <p:attrName>style.visibility</p:attrName>
                                        </p:attrNameLst>
                                      </p:cBhvr>
                                      <p:to>
                                        <p:strVal val="hidden"/>
                                      </p:to>
                                    </p:set>
                                  </p:childTnLst>
                                </p:cTn>
                              </p:par>
                              <p:par>
                                <p:cTn id="341" presetID="1" presetClass="exit" presetSubtype="0" fill="hold" grpId="1" nodeType="withEffect">
                                  <p:stCondLst>
                                    <p:cond delay="10000"/>
                                  </p:stCondLst>
                                  <p:childTnLst>
                                    <p:set>
                                      <p:cBhvr>
                                        <p:cTn id="342" dur="1" fill="hold">
                                          <p:stCondLst>
                                            <p:cond delay="0"/>
                                          </p:stCondLst>
                                        </p:cTn>
                                        <p:tgtEl>
                                          <p:spTgt spid="110"/>
                                        </p:tgtEl>
                                        <p:attrNameLst>
                                          <p:attrName>style.visibility</p:attrName>
                                        </p:attrNameLst>
                                      </p:cBhvr>
                                      <p:to>
                                        <p:strVal val="hidden"/>
                                      </p:to>
                                    </p:set>
                                  </p:childTnLst>
                                </p:cTn>
                              </p:par>
                              <p:par>
                                <p:cTn id="343" presetID="1" presetClass="exit" presetSubtype="0" fill="hold" grpId="1" nodeType="withEffect">
                                  <p:stCondLst>
                                    <p:cond delay="10000"/>
                                  </p:stCondLst>
                                  <p:childTnLst>
                                    <p:set>
                                      <p:cBhvr>
                                        <p:cTn id="344" dur="1" fill="hold">
                                          <p:stCondLst>
                                            <p:cond delay="0"/>
                                          </p:stCondLst>
                                        </p:cTn>
                                        <p:tgtEl>
                                          <p:spTgt spid="111"/>
                                        </p:tgtEl>
                                        <p:attrNameLst>
                                          <p:attrName>style.visibility</p:attrName>
                                        </p:attrNameLst>
                                      </p:cBhvr>
                                      <p:to>
                                        <p:strVal val="hidden"/>
                                      </p:to>
                                    </p:set>
                                  </p:childTnLst>
                                </p:cTn>
                              </p:par>
                              <p:par>
                                <p:cTn id="345" presetID="1" presetClass="exit" presetSubtype="0" fill="hold" grpId="1" nodeType="withEffect">
                                  <p:stCondLst>
                                    <p:cond delay="10000"/>
                                  </p:stCondLst>
                                  <p:childTnLst>
                                    <p:set>
                                      <p:cBhvr>
                                        <p:cTn id="346" dur="1" fill="hold">
                                          <p:stCondLst>
                                            <p:cond delay="0"/>
                                          </p:stCondLst>
                                        </p:cTn>
                                        <p:tgtEl>
                                          <p:spTgt spid="112"/>
                                        </p:tgtEl>
                                        <p:attrNameLst>
                                          <p:attrName>style.visibility</p:attrName>
                                        </p:attrNameLst>
                                      </p:cBhvr>
                                      <p:to>
                                        <p:strVal val="hidden"/>
                                      </p:to>
                                    </p:set>
                                  </p:childTnLst>
                                </p:cTn>
                              </p:par>
                              <p:par>
                                <p:cTn id="347" presetID="1" presetClass="exit" presetSubtype="0" fill="hold" grpId="1" nodeType="withEffect">
                                  <p:stCondLst>
                                    <p:cond delay="10000"/>
                                  </p:stCondLst>
                                  <p:childTnLst>
                                    <p:set>
                                      <p:cBhvr>
                                        <p:cTn id="348" dur="1" fill="hold">
                                          <p:stCondLst>
                                            <p:cond delay="0"/>
                                          </p:stCondLst>
                                        </p:cTn>
                                        <p:tgtEl>
                                          <p:spTgt spid="113"/>
                                        </p:tgtEl>
                                        <p:attrNameLst>
                                          <p:attrName>style.visibility</p:attrName>
                                        </p:attrNameLst>
                                      </p:cBhvr>
                                      <p:to>
                                        <p:strVal val="hidden"/>
                                      </p:to>
                                    </p:set>
                                  </p:childTnLst>
                                </p:cTn>
                              </p:par>
                              <p:par>
                                <p:cTn id="349" presetID="1" presetClass="exit" presetSubtype="0" fill="hold" grpId="1" nodeType="withEffect">
                                  <p:stCondLst>
                                    <p:cond delay="10000"/>
                                  </p:stCondLst>
                                  <p:childTnLst>
                                    <p:set>
                                      <p:cBhvr>
                                        <p:cTn id="350" dur="1" fill="hold">
                                          <p:stCondLst>
                                            <p:cond delay="0"/>
                                          </p:stCondLst>
                                        </p:cTn>
                                        <p:tgtEl>
                                          <p:spTgt spid="114"/>
                                        </p:tgtEl>
                                        <p:attrNameLst>
                                          <p:attrName>style.visibility</p:attrName>
                                        </p:attrNameLst>
                                      </p:cBhvr>
                                      <p:to>
                                        <p:strVal val="hidden"/>
                                      </p:to>
                                    </p:set>
                                  </p:childTnLst>
                                </p:cTn>
                              </p:par>
                              <p:par>
                                <p:cTn id="351" presetID="1" presetClass="exit" presetSubtype="0" fill="hold" grpId="1" nodeType="withEffect">
                                  <p:stCondLst>
                                    <p:cond delay="10000"/>
                                  </p:stCondLst>
                                  <p:childTnLst>
                                    <p:set>
                                      <p:cBhvr>
                                        <p:cTn id="352" dur="1" fill="hold">
                                          <p:stCondLst>
                                            <p:cond delay="0"/>
                                          </p:stCondLst>
                                        </p:cTn>
                                        <p:tgtEl>
                                          <p:spTgt spid="115"/>
                                        </p:tgtEl>
                                        <p:attrNameLst>
                                          <p:attrName>style.visibility</p:attrName>
                                        </p:attrNameLst>
                                      </p:cBhvr>
                                      <p:to>
                                        <p:strVal val="hidden"/>
                                      </p:to>
                                    </p:set>
                                  </p:childTnLst>
                                </p:cTn>
                              </p:par>
                              <p:par>
                                <p:cTn id="353" presetID="1" presetClass="exit" presetSubtype="0" fill="hold" grpId="1" nodeType="withEffect">
                                  <p:stCondLst>
                                    <p:cond delay="10000"/>
                                  </p:stCondLst>
                                  <p:childTnLst>
                                    <p:set>
                                      <p:cBhvr>
                                        <p:cTn id="354" dur="1" fill="hold">
                                          <p:stCondLst>
                                            <p:cond delay="0"/>
                                          </p:stCondLst>
                                        </p:cTn>
                                        <p:tgtEl>
                                          <p:spTgt spid="116"/>
                                        </p:tgtEl>
                                        <p:attrNameLst>
                                          <p:attrName>style.visibility</p:attrName>
                                        </p:attrNameLst>
                                      </p:cBhvr>
                                      <p:to>
                                        <p:strVal val="hidden"/>
                                      </p:to>
                                    </p:set>
                                  </p:childTnLst>
                                </p:cTn>
                              </p:par>
                              <p:par>
                                <p:cTn id="355" presetID="1" presetClass="exit" presetSubtype="0" fill="hold" grpId="1" nodeType="withEffect">
                                  <p:stCondLst>
                                    <p:cond delay="10000"/>
                                  </p:stCondLst>
                                  <p:childTnLst>
                                    <p:set>
                                      <p:cBhvr>
                                        <p:cTn id="356" dur="1" fill="hold">
                                          <p:stCondLst>
                                            <p:cond delay="0"/>
                                          </p:stCondLst>
                                        </p:cTn>
                                        <p:tgtEl>
                                          <p:spTgt spid="117"/>
                                        </p:tgtEl>
                                        <p:attrNameLst>
                                          <p:attrName>style.visibility</p:attrName>
                                        </p:attrNameLst>
                                      </p:cBhvr>
                                      <p:to>
                                        <p:strVal val="hidden"/>
                                      </p:to>
                                    </p:set>
                                  </p:childTnLst>
                                </p:cTn>
                              </p:par>
                              <p:par>
                                <p:cTn id="357" presetID="1" presetClass="exit" presetSubtype="0" fill="hold" grpId="1" nodeType="withEffect">
                                  <p:stCondLst>
                                    <p:cond delay="10000"/>
                                  </p:stCondLst>
                                  <p:childTnLst>
                                    <p:set>
                                      <p:cBhvr>
                                        <p:cTn id="358" dur="1" fill="hold">
                                          <p:stCondLst>
                                            <p:cond delay="0"/>
                                          </p:stCondLst>
                                        </p:cTn>
                                        <p:tgtEl>
                                          <p:spTgt spid="118"/>
                                        </p:tgtEl>
                                        <p:attrNameLst>
                                          <p:attrName>style.visibility</p:attrName>
                                        </p:attrNameLst>
                                      </p:cBhvr>
                                      <p:to>
                                        <p:strVal val="hidden"/>
                                      </p:to>
                                    </p:set>
                                  </p:childTnLst>
                                </p:cTn>
                              </p:par>
                              <p:par>
                                <p:cTn id="359" presetID="1" presetClass="exit" presetSubtype="0" fill="hold" grpId="1" nodeType="withEffect">
                                  <p:stCondLst>
                                    <p:cond delay="10000"/>
                                  </p:stCondLst>
                                  <p:childTnLst>
                                    <p:set>
                                      <p:cBhvr>
                                        <p:cTn id="360" dur="1" fill="hold">
                                          <p:stCondLst>
                                            <p:cond delay="0"/>
                                          </p:stCondLst>
                                        </p:cTn>
                                        <p:tgtEl>
                                          <p:spTgt spid="119"/>
                                        </p:tgtEl>
                                        <p:attrNameLst>
                                          <p:attrName>style.visibility</p:attrName>
                                        </p:attrNameLst>
                                      </p:cBhvr>
                                      <p:to>
                                        <p:strVal val="hidden"/>
                                      </p:to>
                                    </p:set>
                                  </p:childTnLst>
                                </p:cTn>
                              </p:par>
                              <p:par>
                                <p:cTn id="361" presetID="1" presetClass="exit" presetSubtype="0" fill="hold" grpId="1" nodeType="withEffect">
                                  <p:stCondLst>
                                    <p:cond delay="10000"/>
                                  </p:stCondLst>
                                  <p:childTnLst>
                                    <p:set>
                                      <p:cBhvr>
                                        <p:cTn id="362" dur="1" fill="hold">
                                          <p:stCondLst>
                                            <p:cond delay="0"/>
                                          </p:stCondLst>
                                        </p:cTn>
                                        <p:tgtEl>
                                          <p:spTgt spid="120"/>
                                        </p:tgtEl>
                                        <p:attrNameLst>
                                          <p:attrName>style.visibility</p:attrName>
                                        </p:attrNameLst>
                                      </p:cBhvr>
                                      <p:to>
                                        <p:strVal val="hidden"/>
                                      </p:to>
                                    </p:set>
                                  </p:childTnLst>
                                </p:cTn>
                              </p:par>
                              <p:par>
                                <p:cTn id="363" presetID="1" presetClass="exit" presetSubtype="0" fill="hold" grpId="1" nodeType="withEffect">
                                  <p:stCondLst>
                                    <p:cond delay="10000"/>
                                  </p:stCondLst>
                                  <p:childTnLst>
                                    <p:set>
                                      <p:cBhvr>
                                        <p:cTn id="364" dur="1" fill="hold">
                                          <p:stCondLst>
                                            <p:cond delay="0"/>
                                          </p:stCondLst>
                                        </p:cTn>
                                        <p:tgtEl>
                                          <p:spTgt spid="121"/>
                                        </p:tgtEl>
                                        <p:attrNameLst>
                                          <p:attrName>style.visibility</p:attrName>
                                        </p:attrNameLst>
                                      </p:cBhvr>
                                      <p:to>
                                        <p:strVal val="hidden"/>
                                      </p:to>
                                    </p:set>
                                  </p:childTnLst>
                                </p:cTn>
                              </p:par>
                              <p:par>
                                <p:cTn id="365" presetID="1" presetClass="exit" presetSubtype="0" fill="hold" grpId="1" nodeType="withEffect">
                                  <p:stCondLst>
                                    <p:cond delay="10000"/>
                                  </p:stCondLst>
                                  <p:childTnLst>
                                    <p:set>
                                      <p:cBhvr>
                                        <p:cTn id="366" dur="1" fill="hold">
                                          <p:stCondLst>
                                            <p:cond delay="0"/>
                                          </p:stCondLst>
                                        </p:cTn>
                                        <p:tgtEl>
                                          <p:spTgt spid="122"/>
                                        </p:tgtEl>
                                        <p:attrNameLst>
                                          <p:attrName>style.visibility</p:attrName>
                                        </p:attrNameLst>
                                      </p:cBhvr>
                                      <p:to>
                                        <p:strVal val="hidden"/>
                                      </p:to>
                                    </p:set>
                                  </p:childTnLst>
                                </p:cTn>
                              </p:par>
                              <p:par>
                                <p:cTn id="367" presetID="1" presetClass="exit" presetSubtype="0" fill="hold" grpId="1" nodeType="withEffect">
                                  <p:stCondLst>
                                    <p:cond delay="10000"/>
                                  </p:stCondLst>
                                  <p:childTnLst>
                                    <p:set>
                                      <p:cBhvr>
                                        <p:cTn id="368" dur="1" fill="hold">
                                          <p:stCondLst>
                                            <p:cond delay="0"/>
                                          </p:stCondLst>
                                        </p:cTn>
                                        <p:tgtEl>
                                          <p:spTgt spid="123"/>
                                        </p:tgtEl>
                                        <p:attrNameLst>
                                          <p:attrName>style.visibility</p:attrName>
                                        </p:attrNameLst>
                                      </p:cBhvr>
                                      <p:to>
                                        <p:strVal val="hidden"/>
                                      </p:to>
                                    </p:set>
                                  </p:childTnLst>
                                </p:cTn>
                              </p:par>
                              <p:par>
                                <p:cTn id="369" presetID="1" presetClass="exit" presetSubtype="0" fill="hold" grpId="1" nodeType="withEffect">
                                  <p:stCondLst>
                                    <p:cond delay="10000"/>
                                  </p:stCondLst>
                                  <p:childTnLst>
                                    <p:set>
                                      <p:cBhvr>
                                        <p:cTn id="370" dur="1" fill="hold">
                                          <p:stCondLst>
                                            <p:cond delay="0"/>
                                          </p:stCondLst>
                                        </p:cTn>
                                        <p:tgtEl>
                                          <p:spTgt spid="124"/>
                                        </p:tgtEl>
                                        <p:attrNameLst>
                                          <p:attrName>style.visibility</p:attrName>
                                        </p:attrNameLst>
                                      </p:cBhvr>
                                      <p:to>
                                        <p:strVal val="hidden"/>
                                      </p:to>
                                    </p:set>
                                  </p:childTnLst>
                                </p:cTn>
                              </p:par>
                              <p:par>
                                <p:cTn id="371" presetID="1" presetClass="exit" presetSubtype="0" fill="hold" grpId="1" nodeType="withEffect">
                                  <p:stCondLst>
                                    <p:cond delay="10000"/>
                                  </p:stCondLst>
                                  <p:childTnLst>
                                    <p:set>
                                      <p:cBhvr>
                                        <p:cTn id="372" dur="1" fill="hold">
                                          <p:stCondLst>
                                            <p:cond delay="0"/>
                                          </p:stCondLst>
                                        </p:cTn>
                                        <p:tgtEl>
                                          <p:spTgt spid="125"/>
                                        </p:tgtEl>
                                        <p:attrNameLst>
                                          <p:attrName>style.visibility</p:attrName>
                                        </p:attrNameLst>
                                      </p:cBhvr>
                                      <p:to>
                                        <p:strVal val="hidden"/>
                                      </p:to>
                                    </p:set>
                                  </p:childTnLst>
                                </p:cTn>
                              </p:par>
                              <p:par>
                                <p:cTn id="373" presetID="1" presetClass="exit" presetSubtype="0" fill="hold" grpId="1" nodeType="withEffect">
                                  <p:stCondLst>
                                    <p:cond delay="10000"/>
                                  </p:stCondLst>
                                  <p:childTnLst>
                                    <p:set>
                                      <p:cBhvr>
                                        <p:cTn id="374" dur="1" fill="hold">
                                          <p:stCondLst>
                                            <p:cond delay="0"/>
                                          </p:stCondLst>
                                        </p:cTn>
                                        <p:tgtEl>
                                          <p:spTgt spid="126"/>
                                        </p:tgtEl>
                                        <p:attrNameLst>
                                          <p:attrName>style.visibility</p:attrName>
                                        </p:attrNameLst>
                                      </p:cBhvr>
                                      <p:to>
                                        <p:strVal val="hidden"/>
                                      </p:to>
                                    </p:set>
                                  </p:childTnLst>
                                </p:cTn>
                              </p:par>
                              <p:par>
                                <p:cTn id="375" presetID="1" presetClass="exit" presetSubtype="0" fill="hold" grpId="1" nodeType="withEffect">
                                  <p:stCondLst>
                                    <p:cond delay="10000"/>
                                  </p:stCondLst>
                                  <p:childTnLst>
                                    <p:set>
                                      <p:cBhvr>
                                        <p:cTn id="376" dur="1" fill="hold">
                                          <p:stCondLst>
                                            <p:cond delay="0"/>
                                          </p:stCondLst>
                                        </p:cTn>
                                        <p:tgtEl>
                                          <p:spTgt spid="127"/>
                                        </p:tgtEl>
                                        <p:attrNameLst>
                                          <p:attrName>style.visibility</p:attrName>
                                        </p:attrNameLst>
                                      </p:cBhvr>
                                      <p:to>
                                        <p:strVal val="hidden"/>
                                      </p:to>
                                    </p:set>
                                  </p:childTnLst>
                                </p:cTn>
                              </p:par>
                              <p:par>
                                <p:cTn id="377" presetID="1" presetClass="exit" presetSubtype="0" fill="hold" grpId="1" nodeType="withEffect">
                                  <p:stCondLst>
                                    <p:cond delay="10000"/>
                                  </p:stCondLst>
                                  <p:childTnLst>
                                    <p:set>
                                      <p:cBhvr>
                                        <p:cTn id="378" dur="1" fill="hold">
                                          <p:stCondLst>
                                            <p:cond delay="0"/>
                                          </p:stCondLst>
                                        </p:cTn>
                                        <p:tgtEl>
                                          <p:spTgt spid="128"/>
                                        </p:tgtEl>
                                        <p:attrNameLst>
                                          <p:attrName>style.visibility</p:attrName>
                                        </p:attrNameLst>
                                      </p:cBhvr>
                                      <p:to>
                                        <p:strVal val="hidden"/>
                                      </p:to>
                                    </p:set>
                                  </p:childTnLst>
                                </p:cTn>
                              </p:par>
                              <p:par>
                                <p:cTn id="379" presetID="1" presetClass="exit" presetSubtype="0" fill="hold" grpId="1" nodeType="withEffect">
                                  <p:stCondLst>
                                    <p:cond delay="10000"/>
                                  </p:stCondLst>
                                  <p:childTnLst>
                                    <p:set>
                                      <p:cBhvr>
                                        <p:cTn id="380" dur="1" fill="hold">
                                          <p:stCondLst>
                                            <p:cond delay="0"/>
                                          </p:stCondLst>
                                        </p:cTn>
                                        <p:tgtEl>
                                          <p:spTgt spid="129"/>
                                        </p:tgtEl>
                                        <p:attrNameLst>
                                          <p:attrName>style.visibility</p:attrName>
                                        </p:attrNameLst>
                                      </p:cBhvr>
                                      <p:to>
                                        <p:strVal val="hidden"/>
                                      </p:to>
                                    </p:set>
                                  </p:childTnLst>
                                </p:cTn>
                              </p:par>
                              <p:par>
                                <p:cTn id="381" presetID="1" presetClass="exit" presetSubtype="0" fill="hold" grpId="1" nodeType="withEffect">
                                  <p:stCondLst>
                                    <p:cond delay="10000"/>
                                  </p:stCondLst>
                                  <p:childTnLst>
                                    <p:set>
                                      <p:cBhvr>
                                        <p:cTn id="382" dur="1" fill="hold">
                                          <p:stCondLst>
                                            <p:cond delay="0"/>
                                          </p:stCondLst>
                                        </p:cTn>
                                        <p:tgtEl>
                                          <p:spTgt spid="130"/>
                                        </p:tgtEl>
                                        <p:attrNameLst>
                                          <p:attrName>style.visibility</p:attrName>
                                        </p:attrNameLst>
                                      </p:cBhvr>
                                      <p:to>
                                        <p:strVal val="hidden"/>
                                      </p:to>
                                    </p:set>
                                  </p:childTnLst>
                                </p:cTn>
                              </p:par>
                              <p:par>
                                <p:cTn id="383" presetID="1" presetClass="exit" presetSubtype="0" fill="hold" grpId="1" nodeType="withEffect">
                                  <p:stCondLst>
                                    <p:cond delay="10000"/>
                                  </p:stCondLst>
                                  <p:childTnLst>
                                    <p:set>
                                      <p:cBhvr>
                                        <p:cTn id="384" dur="1" fill="hold">
                                          <p:stCondLst>
                                            <p:cond delay="0"/>
                                          </p:stCondLst>
                                        </p:cTn>
                                        <p:tgtEl>
                                          <p:spTgt spid="131"/>
                                        </p:tgtEl>
                                        <p:attrNameLst>
                                          <p:attrName>style.visibility</p:attrName>
                                        </p:attrNameLst>
                                      </p:cBhvr>
                                      <p:to>
                                        <p:strVal val="hidden"/>
                                      </p:to>
                                    </p:set>
                                  </p:childTnLst>
                                </p:cTn>
                              </p:par>
                              <p:par>
                                <p:cTn id="385" presetID="1" presetClass="exit" presetSubtype="0" fill="hold" grpId="1" nodeType="withEffect">
                                  <p:stCondLst>
                                    <p:cond delay="10000"/>
                                  </p:stCondLst>
                                  <p:childTnLst>
                                    <p:set>
                                      <p:cBhvr>
                                        <p:cTn id="386" dur="1" fill="hold">
                                          <p:stCondLst>
                                            <p:cond delay="0"/>
                                          </p:stCondLst>
                                        </p:cTn>
                                        <p:tgtEl>
                                          <p:spTgt spid="132"/>
                                        </p:tgtEl>
                                        <p:attrNameLst>
                                          <p:attrName>style.visibility</p:attrName>
                                        </p:attrNameLst>
                                      </p:cBhvr>
                                      <p:to>
                                        <p:strVal val="hidden"/>
                                      </p:to>
                                    </p:set>
                                  </p:childTnLst>
                                </p:cTn>
                              </p:par>
                              <p:par>
                                <p:cTn id="387" presetID="1" presetClass="exit" presetSubtype="0" fill="hold" grpId="1" nodeType="withEffect">
                                  <p:stCondLst>
                                    <p:cond delay="10000"/>
                                  </p:stCondLst>
                                  <p:childTnLst>
                                    <p:set>
                                      <p:cBhvr>
                                        <p:cTn id="388" dur="1" fill="hold">
                                          <p:stCondLst>
                                            <p:cond delay="0"/>
                                          </p:stCondLst>
                                        </p:cTn>
                                        <p:tgtEl>
                                          <p:spTgt spid="133"/>
                                        </p:tgtEl>
                                        <p:attrNameLst>
                                          <p:attrName>style.visibility</p:attrName>
                                        </p:attrNameLst>
                                      </p:cBhvr>
                                      <p:to>
                                        <p:strVal val="hidden"/>
                                      </p:to>
                                    </p:set>
                                  </p:childTnLst>
                                </p:cTn>
                              </p:par>
                              <p:par>
                                <p:cTn id="389" presetID="1" presetClass="exit" presetSubtype="0" fill="hold" grpId="1" nodeType="withEffect">
                                  <p:stCondLst>
                                    <p:cond delay="10000"/>
                                  </p:stCondLst>
                                  <p:childTnLst>
                                    <p:set>
                                      <p:cBhvr>
                                        <p:cTn id="390" dur="1" fill="hold">
                                          <p:stCondLst>
                                            <p:cond delay="0"/>
                                          </p:stCondLst>
                                        </p:cTn>
                                        <p:tgtEl>
                                          <p:spTgt spid="134"/>
                                        </p:tgtEl>
                                        <p:attrNameLst>
                                          <p:attrName>style.visibility</p:attrName>
                                        </p:attrNameLst>
                                      </p:cBhvr>
                                      <p:to>
                                        <p:strVal val="hidden"/>
                                      </p:to>
                                    </p:set>
                                  </p:childTnLst>
                                </p:cTn>
                              </p:par>
                              <p:par>
                                <p:cTn id="391" presetID="1" presetClass="exit" presetSubtype="0" fill="hold" grpId="1" nodeType="withEffect">
                                  <p:stCondLst>
                                    <p:cond delay="10000"/>
                                  </p:stCondLst>
                                  <p:childTnLst>
                                    <p:set>
                                      <p:cBhvr>
                                        <p:cTn id="392" dur="1" fill="hold">
                                          <p:stCondLst>
                                            <p:cond delay="0"/>
                                          </p:stCondLst>
                                        </p:cTn>
                                        <p:tgtEl>
                                          <p:spTgt spid="135"/>
                                        </p:tgtEl>
                                        <p:attrNameLst>
                                          <p:attrName>style.visibility</p:attrName>
                                        </p:attrNameLst>
                                      </p:cBhvr>
                                      <p:to>
                                        <p:strVal val="hidden"/>
                                      </p:to>
                                    </p:set>
                                  </p:childTnLst>
                                </p:cTn>
                              </p:par>
                              <p:par>
                                <p:cTn id="393" presetID="1" presetClass="exit" presetSubtype="0" fill="hold" grpId="1" nodeType="withEffect">
                                  <p:stCondLst>
                                    <p:cond delay="10000"/>
                                  </p:stCondLst>
                                  <p:childTnLst>
                                    <p:set>
                                      <p:cBhvr>
                                        <p:cTn id="394" dur="1" fill="hold">
                                          <p:stCondLst>
                                            <p:cond delay="0"/>
                                          </p:stCondLst>
                                        </p:cTn>
                                        <p:tgtEl>
                                          <p:spTgt spid="136"/>
                                        </p:tgtEl>
                                        <p:attrNameLst>
                                          <p:attrName>style.visibility</p:attrName>
                                        </p:attrNameLst>
                                      </p:cBhvr>
                                      <p:to>
                                        <p:strVal val="hidden"/>
                                      </p:to>
                                    </p:set>
                                  </p:childTnLst>
                                </p:cTn>
                              </p:par>
                              <p:par>
                                <p:cTn id="395" presetID="1" presetClass="exit" presetSubtype="0" fill="hold" grpId="1" nodeType="withEffect">
                                  <p:stCondLst>
                                    <p:cond delay="10000"/>
                                  </p:stCondLst>
                                  <p:childTnLst>
                                    <p:set>
                                      <p:cBhvr>
                                        <p:cTn id="396" dur="1" fill="hold">
                                          <p:stCondLst>
                                            <p:cond delay="0"/>
                                          </p:stCondLst>
                                        </p:cTn>
                                        <p:tgtEl>
                                          <p:spTgt spid="137"/>
                                        </p:tgtEl>
                                        <p:attrNameLst>
                                          <p:attrName>style.visibility</p:attrName>
                                        </p:attrNameLst>
                                      </p:cBhvr>
                                      <p:to>
                                        <p:strVal val="hidden"/>
                                      </p:to>
                                    </p:set>
                                  </p:childTnLst>
                                </p:cTn>
                              </p:par>
                              <p:par>
                                <p:cTn id="397" presetID="1" presetClass="exit" presetSubtype="0" fill="hold" grpId="1" nodeType="withEffect">
                                  <p:stCondLst>
                                    <p:cond delay="10000"/>
                                  </p:stCondLst>
                                  <p:childTnLst>
                                    <p:set>
                                      <p:cBhvr>
                                        <p:cTn id="398" dur="1" fill="hold">
                                          <p:stCondLst>
                                            <p:cond delay="0"/>
                                          </p:stCondLst>
                                        </p:cTn>
                                        <p:tgtEl>
                                          <p:spTgt spid="138"/>
                                        </p:tgtEl>
                                        <p:attrNameLst>
                                          <p:attrName>style.visibility</p:attrName>
                                        </p:attrNameLst>
                                      </p:cBhvr>
                                      <p:to>
                                        <p:strVal val="hidden"/>
                                      </p:to>
                                    </p:set>
                                  </p:childTnLst>
                                </p:cTn>
                              </p:par>
                              <p:par>
                                <p:cTn id="399" presetID="1" presetClass="exit" presetSubtype="0" fill="hold" grpId="1" nodeType="withEffect">
                                  <p:stCondLst>
                                    <p:cond delay="10000"/>
                                  </p:stCondLst>
                                  <p:childTnLst>
                                    <p:set>
                                      <p:cBhvr>
                                        <p:cTn id="400" dur="1" fill="hold">
                                          <p:stCondLst>
                                            <p:cond delay="0"/>
                                          </p:stCondLst>
                                        </p:cTn>
                                        <p:tgtEl>
                                          <p:spTgt spid="139"/>
                                        </p:tgtEl>
                                        <p:attrNameLst>
                                          <p:attrName>style.visibility</p:attrName>
                                        </p:attrNameLst>
                                      </p:cBhvr>
                                      <p:to>
                                        <p:strVal val="hidden"/>
                                      </p:to>
                                    </p:set>
                                  </p:childTnLst>
                                </p:cTn>
                              </p:par>
                              <p:par>
                                <p:cTn id="401" presetID="1" presetClass="exit" presetSubtype="0" fill="hold" grpId="1" nodeType="withEffect">
                                  <p:stCondLst>
                                    <p:cond delay="10000"/>
                                  </p:stCondLst>
                                  <p:childTnLst>
                                    <p:set>
                                      <p:cBhvr>
                                        <p:cTn id="402" dur="1" fill="hold">
                                          <p:stCondLst>
                                            <p:cond delay="0"/>
                                          </p:stCondLst>
                                        </p:cTn>
                                        <p:tgtEl>
                                          <p:spTgt spid="140"/>
                                        </p:tgtEl>
                                        <p:attrNameLst>
                                          <p:attrName>style.visibility</p:attrName>
                                        </p:attrNameLst>
                                      </p:cBhvr>
                                      <p:to>
                                        <p:strVal val="hidden"/>
                                      </p:to>
                                    </p:set>
                                  </p:childTnLst>
                                </p:cTn>
                              </p:par>
                              <p:par>
                                <p:cTn id="403" presetID="1" presetClass="exit" presetSubtype="0" fill="hold" grpId="1" nodeType="withEffect">
                                  <p:stCondLst>
                                    <p:cond delay="10000"/>
                                  </p:stCondLst>
                                  <p:childTnLst>
                                    <p:set>
                                      <p:cBhvr>
                                        <p:cTn id="404" dur="1" fill="hold">
                                          <p:stCondLst>
                                            <p:cond delay="0"/>
                                          </p:stCondLst>
                                        </p:cTn>
                                        <p:tgtEl>
                                          <p:spTgt spid="141"/>
                                        </p:tgtEl>
                                        <p:attrNameLst>
                                          <p:attrName>style.visibility</p:attrName>
                                        </p:attrNameLst>
                                      </p:cBhvr>
                                      <p:to>
                                        <p:strVal val="hidden"/>
                                      </p:to>
                                    </p:set>
                                  </p:childTnLst>
                                </p:cTn>
                              </p:par>
                              <p:par>
                                <p:cTn id="405" presetID="1" presetClass="exit" presetSubtype="0" fill="hold" grpId="1" nodeType="withEffect">
                                  <p:stCondLst>
                                    <p:cond delay="10000"/>
                                  </p:stCondLst>
                                  <p:childTnLst>
                                    <p:set>
                                      <p:cBhvr>
                                        <p:cTn id="406" dur="1" fill="hold">
                                          <p:stCondLst>
                                            <p:cond delay="0"/>
                                          </p:stCondLst>
                                        </p:cTn>
                                        <p:tgtEl>
                                          <p:spTgt spid="142"/>
                                        </p:tgtEl>
                                        <p:attrNameLst>
                                          <p:attrName>style.visibility</p:attrName>
                                        </p:attrNameLst>
                                      </p:cBhvr>
                                      <p:to>
                                        <p:strVal val="hidden"/>
                                      </p:to>
                                    </p:set>
                                  </p:childTnLst>
                                </p:cTn>
                              </p:par>
                              <p:par>
                                <p:cTn id="407" presetID="1" presetClass="exit" presetSubtype="0" fill="hold" grpId="1" nodeType="withEffect">
                                  <p:stCondLst>
                                    <p:cond delay="10000"/>
                                  </p:stCondLst>
                                  <p:childTnLst>
                                    <p:set>
                                      <p:cBhvr>
                                        <p:cTn id="408" dur="1" fill="hold">
                                          <p:stCondLst>
                                            <p:cond delay="0"/>
                                          </p:stCondLst>
                                        </p:cTn>
                                        <p:tgtEl>
                                          <p:spTgt spid="143"/>
                                        </p:tgtEl>
                                        <p:attrNameLst>
                                          <p:attrName>style.visibility</p:attrName>
                                        </p:attrNameLst>
                                      </p:cBhvr>
                                      <p:to>
                                        <p:strVal val="hidden"/>
                                      </p:to>
                                    </p:set>
                                  </p:childTnLst>
                                </p:cTn>
                              </p:par>
                              <p:par>
                                <p:cTn id="409" presetID="1" presetClass="exit" presetSubtype="0" fill="hold" grpId="1" nodeType="withEffect">
                                  <p:stCondLst>
                                    <p:cond delay="10000"/>
                                  </p:stCondLst>
                                  <p:childTnLst>
                                    <p:set>
                                      <p:cBhvr>
                                        <p:cTn id="410" dur="1" fill="hold">
                                          <p:stCondLst>
                                            <p:cond delay="0"/>
                                          </p:stCondLst>
                                        </p:cTn>
                                        <p:tgtEl>
                                          <p:spTgt spid="144"/>
                                        </p:tgtEl>
                                        <p:attrNameLst>
                                          <p:attrName>style.visibility</p:attrName>
                                        </p:attrNameLst>
                                      </p:cBhvr>
                                      <p:to>
                                        <p:strVal val="hidden"/>
                                      </p:to>
                                    </p:set>
                                  </p:childTnLst>
                                </p:cTn>
                              </p:par>
                              <p:par>
                                <p:cTn id="411" presetID="1" presetClass="exit" presetSubtype="0" fill="hold" grpId="1" nodeType="withEffect">
                                  <p:stCondLst>
                                    <p:cond delay="10000"/>
                                  </p:stCondLst>
                                  <p:childTnLst>
                                    <p:set>
                                      <p:cBhvr>
                                        <p:cTn id="412" dur="1" fill="hold">
                                          <p:stCondLst>
                                            <p:cond delay="0"/>
                                          </p:stCondLst>
                                        </p:cTn>
                                        <p:tgtEl>
                                          <p:spTgt spid="145"/>
                                        </p:tgtEl>
                                        <p:attrNameLst>
                                          <p:attrName>style.visibility</p:attrName>
                                        </p:attrNameLst>
                                      </p:cBhvr>
                                      <p:to>
                                        <p:strVal val="hidden"/>
                                      </p:to>
                                    </p:set>
                                  </p:childTnLst>
                                </p:cTn>
                              </p:par>
                              <p:par>
                                <p:cTn id="413" presetID="1" presetClass="exit" presetSubtype="0" fill="hold" grpId="1" nodeType="withEffect">
                                  <p:stCondLst>
                                    <p:cond delay="10000"/>
                                  </p:stCondLst>
                                  <p:childTnLst>
                                    <p:set>
                                      <p:cBhvr>
                                        <p:cTn id="414" dur="1" fill="hold">
                                          <p:stCondLst>
                                            <p:cond delay="0"/>
                                          </p:stCondLst>
                                        </p:cTn>
                                        <p:tgtEl>
                                          <p:spTgt spid="146"/>
                                        </p:tgtEl>
                                        <p:attrNameLst>
                                          <p:attrName>style.visibility</p:attrName>
                                        </p:attrNameLst>
                                      </p:cBhvr>
                                      <p:to>
                                        <p:strVal val="hidden"/>
                                      </p:to>
                                    </p:set>
                                  </p:childTnLst>
                                </p:cTn>
                              </p:par>
                              <p:par>
                                <p:cTn id="415" presetID="1" presetClass="exit" presetSubtype="0" fill="hold" grpId="1" nodeType="withEffect">
                                  <p:stCondLst>
                                    <p:cond delay="10000"/>
                                  </p:stCondLst>
                                  <p:childTnLst>
                                    <p:set>
                                      <p:cBhvr>
                                        <p:cTn id="416" dur="1" fill="hold">
                                          <p:stCondLst>
                                            <p:cond delay="0"/>
                                          </p:stCondLst>
                                        </p:cTn>
                                        <p:tgtEl>
                                          <p:spTgt spid="147"/>
                                        </p:tgtEl>
                                        <p:attrNameLst>
                                          <p:attrName>style.visibility</p:attrName>
                                        </p:attrNameLst>
                                      </p:cBhvr>
                                      <p:to>
                                        <p:strVal val="hidden"/>
                                      </p:to>
                                    </p:set>
                                  </p:childTnLst>
                                </p:cTn>
                              </p:par>
                              <p:par>
                                <p:cTn id="417" presetID="1" presetClass="exit" presetSubtype="0" fill="hold" grpId="1" nodeType="withEffect">
                                  <p:stCondLst>
                                    <p:cond delay="10000"/>
                                  </p:stCondLst>
                                  <p:childTnLst>
                                    <p:set>
                                      <p:cBhvr>
                                        <p:cTn id="418" dur="1" fill="hold">
                                          <p:stCondLst>
                                            <p:cond delay="0"/>
                                          </p:stCondLst>
                                        </p:cTn>
                                        <p:tgtEl>
                                          <p:spTgt spid="148"/>
                                        </p:tgtEl>
                                        <p:attrNameLst>
                                          <p:attrName>style.visibility</p:attrName>
                                        </p:attrNameLst>
                                      </p:cBhvr>
                                      <p:to>
                                        <p:strVal val="hidden"/>
                                      </p:to>
                                    </p:set>
                                  </p:childTnLst>
                                </p:cTn>
                              </p:par>
                              <p:par>
                                <p:cTn id="419" presetID="63" presetClass="path" presetSubtype="0" accel="50000" decel="50000" fill="hold" grpId="0" nodeType="withEffect">
                                  <p:stCondLst>
                                    <p:cond delay="10000"/>
                                  </p:stCondLst>
                                  <p:childTnLst>
                                    <p:animMotion origin="layout" path="M -0.00157 -0.00115 L 0.20781 0.00139 " pathEditMode="relative" rAng="0" ptsTypes="AA">
                                      <p:cBhvr>
                                        <p:cTn id="420" dur="3000" fill="hold"/>
                                        <p:tgtEl>
                                          <p:spTgt spid="149"/>
                                        </p:tgtEl>
                                        <p:attrNameLst>
                                          <p:attrName>ppt_x</p:attrName>
                                          <p:attrName>ppt_y</p:attrName>
                                        </p:attrNameLst>
                                      </p:cBhvr>
                                      <p:rCtr x="10469" y="116"/>
                                    </p:animMotion>
                                  </p:childTnLst>
                                </p:cTn>
                              </p:par>
                            </p:childTnLst>
                          </p:cTn>
                        </p:par>
                      </p:childTnLst>
                    </p:cTn>
                  </p:par>
                  <p:par>
                    <p:cTn id="421" fill="hold">
                      <p:stCondLst>
                        <p:cond delay="indefinite"/>
                      </p:stCondLst>
                      <p:childTnLst>
                        <p:par>
                          <p:cTn id="422" fill="hold">
                            <p:stCondLst>
                              <p:cond delay="0"/>
                            </p:stCondLst>
                            <p:childTnLst>
                              <p:par>
                                <p:cTn id="423" presetID="1" presetClass="entr" presetSubtype="0" fill="hold" nodeType="clickEffect">
                                  <p:stCondLst>
                                    <p:cond delay="0"/>
                                  </p:stCondLst>
                                  <p:childTnLst>
                                    <p:set>
                                      <p:cBhvr>
                                        <p:cTn id="424"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68" grpId="0" animBg="1"/>
      <p:bldP spid="68" grpId="1" animBg="1"/>
      <p:bldP spid="69" grpId="0" animBg="1"/>
      <p:bldP spid="69" grpId="1"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P spid="84" grpId="0" animBg="1"/>
      <p:bldP spid="84" grpId="1" animBg="1"/>
      <p:bldP spid="85" grpId="0" animBg="1"/>
      <p:bldP spid="85"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1" grpId="0" animBg="1"/>
      <p:bldP spid="91" grpId="1"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100" grpId="1" animBg="1"/>
      <p:bldP spid="101" grpId="0" animBg="1"/>
      <p:bldP spid="101" grpId="1" animBg="1"/>
      <p:bldP spid="102" grpId="0" animBg="1"/>
      <p:bldP spid="102" grpId="1" animBg="1"/>
      <p:bldP spid="103" grpId="0" animBg="1"/>
      <p:bldP spid="103" grpId="1" animBg="1"/>
      <p:bldP spid="104" grpId="0" animBg="1"/>
      <p:bldP spid="104" grpId="1" animBg="1"/>
      <p:bldP spid="105" grpId="0" animBg="1"/>
      <p:bldP spid="105" grpId="1" animBg="1"/>
      <p:bldP spid="106" grpId="0" animBg="1"/>
      <p:bldP spid="106" grpId="1" animBg="1"/>
      <p:bldP spid="107" grpId="0" animBg="1"/>
      <p:bldP spid="107" grpId="1" animBg="1"/>
      <p:bldP spid="108" grpId="0" animBg="1"/>
      <p:bldP spid="108" grpId="1" animBg="1"/>
      <p:bldP spid="109" grpId="0" animBg="1"/>
      <p:bldP spid="109" grpId="1" animBg="1"/>
      <p:bldP spid="110" grpId="0" animBg="1"/>
      <p:bldP spid="110" grpId="1" animBg="1"/>
      <p:bldP spid="111" grpId="0" animBg="1"/>
      <p:bldP spid="111" grpId="1" animBg="1"/>
      <p:bldP spid="112" grpId="0" animBg="1"/>
      <p:bldP spid="112" grpId="1" animBg="1"/>
      <p:bldP spid="113" grpId="0" animBg="1"/>
      <p:bldP spid="113"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119" grpId="0" animBg="1"/>
      <p:bldP spid="119" grpId="1" animBg="1"/>
      <p:bldP spid="120" grpId="0" animBg="1"/>
      <p:bldP spid="120" grpId="1" animBg="1"/>
      <p:bldP spid="121" grpId="0" animBg="1"/>
      <p:bldP spid="121" grpId="1" animBg="1"/>
      <p:bldP spid="122" grpId="0" animBg="1"/>
      <p:bldP spid="122" grpId="1" animBg="1"/>
      <p:bldP spid="123" grpId="0" animBg="1"/>
      <p:bldP spid="123" grpId="1" animBg="1"/>
      <p:bldP spid="124" grpId="0" animBg="1"/>
      <p:bldP spid="124" grpId="1"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577" y="304800"/>
            <a:ext cx="6522181" cy="1143000"/>
          </a:xfrm>
        </p:spPr>
        <p:txBody>
          <a:bodyPr/>
          <a:lstStyle/>
          <a:p>
            <a:r>
              <a:rPr lang="en-US" sz="3200" dirty="0"/>
              <a:t>Coiled Tube </a:t>
            </a:r>
            <a:r>
              <a:rPr lang="en-US" sz="3200" b="1" u="sng" dirty="0"/>
              <a:t>F</a:t>
            </a:r>
            <a:r>
              <a:rPr lang="en-US" sz="3200" dirty="0"/>
              <a:t>locculation </a:t>
            </a:r>
            <a:r>
              <a:rPr lang="en-US" sz="3200" b="1" u="sng" dirty="0"/>
              <a:t>Re</a:t>
            </a:r>
            <a:r>
              <a:rPr lang="en-US" sz="3200" dirty="0"/>
              <a:t>sidual </a:t>
            </a:r>
            <a:r>
              <a:rPr lang="en-US" sz="3200" b="1" u="sng" dirty="0"/>
              <a:t>T</a:t>
            </a:r>
            <a:r>
              <a:rPr lang="en-US" sz="3200" dirty="0"/>
              <a:t>urbidity </a:t>
            </a:r>
            <a:r>
              <a:rPr lang="en-US" sz="3200" b="1" u="sng" dirty="0"/>
              <a:t>A</a:t>
            </a:r>
            <a:r>
              <a:rPr lang="en-US" sz="3200" dirty="0"/>
              <a:t>nalyzer</a:t>
            </a:r>
          </a:p>
        </p:txBody>
      </p:sp>
      <p:pic>
        <p:nvPicPr>
          <p:cNvPr id="112641" name="Picture 1" descr="C:\Users\kas444\Dropbox\Dissertation\Figures\RTvsDoseBoth.tif"/>
          <p:cNvPicPr>
            <a:picLocks noChangeAspect="1" noChangeArrowheads="1"/>
          </p:cNvPicPr>
          <p:nvPr/>
        </p:nvPicPr>
        <p:blipFill>
          <a:blip r:embed="rId3" cstate="print"/>
          <a:srcRect/>
          <a:stretch>
            <a:fillRect/>
          </a:stretch>
        </p:blipFill>
        <p:spPr bwMode="auto">
          <a:xfrm>
            <a:off x="685800" y="1493332"/>
            <a:ext cx="7924800" cy="5364668"/>
          </a:xfrm>
          <a:prstGeom prst="rect">
            <a:avLst/>
          </a:prstGeom>
          <a:noFill/>
        </p:spPr>
      </p:pic>
      <p:sp>
        <p:nvSpPr>
          <p:cNvPr id="4" name="TextBox 3"/>
          <p:cNvSpPr txBox="1"/>
          <p:nvPr/>
        </p:nvSpPr>
        <p:spPr>
          <a:xfrm>
            <a:off x="7010400" y="6096000"/>
            <a:ext cx="1981200" cy="584775"/>
          </a:xfrm>
          <a:prstGeom prst="rect">
            <a:avLst/>
          </a:prstGeom>
          <a:noFill/>
        </p:spPr>
        <p:txBody>
          <a:bodyPr wrap="square" rtlCol="0">
            <a:spAutoFit/>
          </a:bodyPr>
          <a:lstStyle/>
          <a:p>
            <a:r>
              <a:rPr lang="en-US" sz="1600" dirty="0">
                <a:latin typeface="+mn-lt"/>
              </a:rPr>
              <a:t>Dr. Karen </a:t>
            </a:r>
            <a:r>
              <a:rPr lang="en-US" sz="1600" dirty="0" err="1">
                <a:latin typeface="+mn-lt"/>
              </a:rPr>
              <a:t>Swetland</a:t>
            </a:r>
            <a:r>
              <a:rPr lang="en-US" sz="1600" dirty="0">
                <a:latin typeface="+mn-lt"/>
              </a:rPr>
              <a:t>  Dissertation research</a:t>
            </a:r>
          </a:p>
        </p:txBody>
      </p:sp>
      <p:pic>
        <p:nvPicPr>
          <p:cNvPr id="5" name="Picture 2" descr="M:\AguaClara Team Folders\Research and Development\LabFlocTeam\Spring 2010\Wiki\pictures apparatus\whole_setup.jpg"/>
          <p:cNvPicPr>
            <a:picLocks noChangeAspect="1" noChangeArrowheads="1"/>
          </p:cNvPicPr>
          <p:nvPr/>
        </p:nvPicPr>
        <p:blipFill>
          <a:blip r:embed="rId4" cstate="print"/>
          <a:srcRect/>
          <a:stretch>
            <a:fillRect/>
          </a:stretch>
        </p:blipFill>
        <p:spPr bwMode="auto">
          <a:xfrm>
            <a:off x="7350640" y="1"/>
            <a:ext cx="1793360" cy="1345720"/>
          </a:xfrm>
          <a:prstGeom prst="rect">
            <a:avLst/>
          </a:prstGeom>
          <a:noFill/>
        </p:spPr>
      </p:pic>
    </p:spTree>
    <p:extLst>
      <p:ext uri="{BB962C8B-B14F-4D97-AF65-F5344CB8AC3E}">
        <p14:creationId xmlns:p14="http://schemas.microsoft.com/office/powerpoint/2010/main" val="256605730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9889"/>
            <a:ext cx="8458200" cy="1143000"/>
          </a:xfrm>
        </p:spPr>
        <p:txBody>
          <a:bodyPr anchor="t"/>
          <a:lstStyle/>
          <a:p>
            <a:r>
              <a:rPr lang="en-US" dirty="0"/>
              <a:t>Separation Distance Scaling</a:t>
            </a: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172" y="1524000"/>
            <a:ext cx="61245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74457" y="1782792"/>
                <a:ext cx="1676400" cy="9750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a:rPr>
                        <m:t>𝑘</m:t>
                      </m:r>
                      <m:r>
                        <a:rPr lang="en-US" sz="1800" b="0" i="1" smtClean="0">
                          <a:latin typeface="Cambria Math"/>
                        </a:rPr>
                        <m:t>=0.05</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Clay</m:t>
                          </m:r>
                        </m:sub>
                      </m:sSub>
                      <m:r>
                        <a:rPr lang="en-US" sz="1800" b="0" i="0" smtClean="0">
                          <a:latin typeface="Cambria Math"/>
                        </a:rPr>
                        <m:t>=7 </m:t>
                      </m:r>
                      <m:r>
                        <m:rPr>
                          <m:sty m:val="p"/>
                        </m:rPr>
                        <a:rPr lang="en-US" sz="1800" b="0" i="0" smtClean="0">
                          <a:latin typeface="Cambria Math"/>
                        </a:rPr>
                        <m:t>μm</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a:rPr>
                            <m:t>𝐷</m:t>
                          </m:r>
                        </m:e>
                        <m:sub>
                          <m:r>
                            <m:rPr>
                              <m:sty m:val="p"/>
                            </m:rPr>
                            <a:rPr lang="en-US" sz="1800" b="0" i="0" smtClean="0">
                              <a:latin typeface="Cambria Math"/>
                            </a:rPr>
                            <m:t>Coag</m:t>
                          </m:r>
                        </m:sub>
                      </m:sSub>
                      <m:r>
                        <a:rPr lang="en-US" sz="1800" b="0" i="0" smtClean="0">
                          <a:latin typeface="Cambria Math"/>
                        </a:rPr>
                        <m:t>=20 </m:t>
                      </m:r>
                      <m:r>
                        <m:rPr>
                          <m:sty m:val="p"/>
                        </m:rPr>
                        <a:rPr lang="en-US" sz="1800" b="0" i="0" smtClean="0">
                          <a:latin typeface="Cambria Math"/>
                        </a:rPr>
                        <m:t>nm</m:t>
                      </m:r>
                    </m:oMath>
                  </m:oMathPara>
                </a14:m>
                <a:endParaRPr lang="en-US" sz="1800" dirty="0"/>
              </a:p>
            </p:txBody>
          </p:sp>
        </mc:Choice>
        <mc:Fallback xmlns="">
          <p:sp>
            <p:nvSpPr>
              <p:cNvPr id="4" name="TextBox 3"/>
              <p:cNvSpPr txBox="1">
                <a:spLocks noRot="1" noChangeAspect="1" noMove="1" noResize="1" noEditPoints="1" noAdjustHandles="1" noChangeArrowheads="1" noChangeShapeType="1" noTextEdit="1"/>
              </p:cNvSpPr>
              <p:nvPr/>
            </p:nvSpPr>
            <p:spPr>
              <a:xfrm>
                <a:off x="6974457" y="1782792"/>
                <a:ext cx="1676400" cy="975011"/>
              </a:xfrm>
              <a:prstGeom prst="rect">
                <a:avLst/>
              </a:prstGeom>
              <a:blipFill rotWithShape="1">
                <a:blip r:embed="rId6"/>
                <a:stretch>
                  <a:fillRect b="-2500"/>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8280A4AB-7750-48C2-B93E-65CB19573260}"/>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015803" y="1013920"/>
            <a:ext cx="1112394" cy="301235"/>
          </a:xfrm>
          <a:prstGeom prst="rect">
            <a:avLst/>
          </a:prstGeom>
        </p:spPr>
      </p:pic>
      <p:pic>
        <p:nvPicPr>
          <p:cNvPr id="9" name="Picture 8">
            <a:extLst>
              <a:ext uri="{FF2B5EF4-FFF2-40B4-BE49-F238E27FC236}">
                <a16:creationId xmlns:a16="http://schemas.microsoft.com/office/drawing/2014/main" id="{65DCCBD9-CA3E-4F0C-9CF9-022EB88962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140108" y="5784392"/>
            <a:ext cx="875695" cy="708486"/>
          </a:xfrm>
          <a:prstGeom prst="rect">
            <a:avLst/>
          </a:prstGeom>
          <a:solidFill>
            <a:schemeClr val="bg1"/>
          </a:solidFill>
        </p:spPr>
      </p:pic>
      <p:sp>
        <p:nvSpPr>
          <p:cNvPr id="3" name="TextBox 2"/>
          <p:cNvSpPr txBox="1"/>
          <p:nvPr/>
        </p:nvSpPr>
        <p:spPr>
          <a:xfrm>
            <a:off x="6974457" y="3528646"/>
            <a:ext cx="1940943" cy="2246769"/>
          </a:xfrm>
          <a:prstGeom prst="rect">
            <a:avLst/>
          </a:prstGeom>
          <a:noFill/>
        </p:spPr>
        <p:txBody>
          <a:bodyPr wrap="square" rtlCol="0">
            <a:spAutoFit/>
          </a:bodyPr>
          <a:lstStyle/>
          <a:p>
            <a:r>
              <a:rPr lang="en-US" dirty="0"/>
              <a:t>No evidence here of two flocculation regimes</a:t>
            </a:r>
          </a:p>
        </p:txBody>
      </p:sp>
    </p:spTree>
    <p:extLst>
      <p:ext uri="{BB962C8B-B14F-4D97-AF65-F5344CB8AC3E}">
        <p14:creationId xmlns:p14="http://schemas.microsoft.com/office/powerpoint/2010/main" val="5810225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effectLst/>
        </p:spPr>
        <p:txBody>
          <a:bodyPr/>
          <a:lstStyle/>
          <a:p>
            <a:r>
              <a:rPr lang="en-US" dirty="0"/>
              <a:t>The Challenge of Flocculation</a:t>
            </a:r>
          </a:p>
        </p:txBody>
      </p:sp>
      <p:sp>
        <p:nvSpPr>
          <p:cNvPr id="46083" name="Rectangle 3"/>
          <p:cNvSpPr>
            <a:spLocks noGrp="1" noChangeArrowheads="1"/>
          </p:cNvSpPr>
          <p:nvPr>
            <p:ph idx="1"/>
          </p:nvPr>
        </p:nvSpPr>
        <p:spPr/>
        <p:txBody>
          <a:bodyPr/>
          <a:lstStyle/>
          <a:p>
            <a:pPr>
              <a:lnSpc>
                <a:spcPct val="80000"/>
              </a:lnSpc>
            </a:pPr>
            <a:r>
              <a:rPr lang="en-US" dirty="0"/>
              <a:t>We would like to know</a:t>
            </a:r>
          </a:p>
          <a:p>
            <a:pPr lvl="1">
              <a:lnSpc>
                <a:spcPct val="80000"/>
              </a:lnSpc>
            </a:pPr>
            <a:r>
              <a:rPr lang="en-US" dirty="0"/>
              <a:t>How do particles make contact to aggregate?</a:t>
            </a:r>
          </a:p>
          <a:p>
            <a:pPr lvl="1">
              <a:lnSpc>
                <a:spcPct val="80000"/>
              </a:lnSpc>
            </a:pPr>
            <a:r>
              <a:rPr lang="en-US" dirty="0"/>
              <a:t>What determines the time required for two flocs to collide? (flocculation rate)</a:t>
            </a:r>
          </a:p>
          <a:p>
            <a:pPr lvl="1">
              <a:lnSpc>
                <a:spcPct val="80000"/>
              </a:lnSpc>
            </a:pPr>
            <a:r>
              <a:rPr lang="en-US" dirty="0"/>
              <a:t>How would you design a flocculator for a target settled water turbidity?</a:t>
            </a:r>
          </a:p>
          <a:p>
            <a:pPr lvl="1">
              <a:lnSpc>
                <a:spcPct val="80000"/>
              </a:lnSpc>
            </a:pPr>
            <a:r>
              <a:rPr lang="en-US" dirty="0"/>
              <a:t>How strong are flocs?</a:t>
            </a:r>
          </a:p>
          <a:p>
            <a:pPr>
              <a:lnSpc>
                <a:spcPct val="80000"/>
              </a:lnSpc>
            </a:pPr>
            <a:r>
              <a:rPr lang="en-US" dirty="0"/>
              <a:t>The challenge of the large changes in scale</a:t>
            </a:r>
          </a:p>
          <a:p>
            <a:pPr lvl="1">
              <a:lnSpc>
                <a:spcPct val="80000"/>
              </a:lnSpc>
            </a:pPr>
            <a:r>
              <a:rPr lang="en-US" dirty="0"/>
              <a:t>The Al(OH)</a:t>
            </a:r>
            <a:r>
              <a:rPr lang="en-US" baseline="-25000" dirty="0"/>
              <a:t>3</a:t>
            </a:r>
            <a:r>
              <a:rPr lang="en-US" dirty="0"/>
              <a:t> nanoparticles begin at a scale of 10 to 100 nanometers</a:t>
            </a:r>
          </a:p>
          <a:p>
            <a:pPr lvl="1">
              <a:lnSpc>
                <a:spcPct val="80000"/>
              </a:lnSpc>
            </a:pPr>
            <a:r>
              <a:rPr lang="en-US" dirty="0"/>
              <a:t>Flocs end at a scale of 100 micrometers</a:t>
            </a:r>
          </a:p>
          <a:p>
            <a:pPr lvl="1">
              <a:lnSpc>
                <a:spcPct val="80000"/>
              </a:lnSpc>
            </a:pPr>
            <a:r>
              <a:rPr lang="en-US" dirty="0"/>
              <a:t>Flocculators are meters long</a:t>
            </a:r>
          </a:p>
          <a:p>
            <a:pPr lvl="1">
              <a:lnSpc>
                <a:spcPct val="80000"/>
              </a:lnSpc>
            </a:pPr>
            <a:endParaRPr lang="en-US" dirty="0"/>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model for viscous dominated collisions</a:t>
            </a:r>
          </a:p>
        </p:txBody>
      </p:sp>
      <p:sp>
        <p:nvSpPr>
          <p:cNvPr id="3" name="TextBox 2"/>
          <p:cNvSpPr txBox="1"/>
          <p:nvPr/>
        </p:nvSpPr>
        <p:spPr>
          <a:xfrm>
            <a:off x="5420034" y="4536058"/>
            <a:ext cx="2057400" cy="400110"/>
          </a:xfrm>
          <a:prstGeom prst="rect">
            <a:avLst/>
          </a:prstGeom>
          <a:noFill/>
        </p:spPr>
        <p:txBody>
          <a:bodyPr wrap="square" rtlCol="0">
            <a:spAutoFit/>
          </a:bodyPr>
          <a:lstStyle/>
          <a:p>
            <a:r>
              <a:rPr lang="en-US" sz="2000" dirty="0">
                <a:latin typeface="+mn-lt"/>
              </a:rPr>
              <a:t>Velocity gradient</a:t>
            </a:r>
          </a:p>
        </p:txBody>
      </p:sp>
      <p:sp>
        <p:nvSpPr>
          <p:cNvPr id="4" name="TextBox 3"/>
          <p:cNvSpPr txBox="1"/>
          <p:nvPr/>
        </p:nvSpPr>
        <p:spPr>
          <a:xfrm>
            <a:off x="5590246" y="5508679"/>
            <a:ext cx="2057400" cy="707886"/>
          </a:xfrm>
          <a:prstGeom prst="rect">
            <a:avLst/>
          </a:prstGeom>
          <a:noFill/>
        </p:spPr>
        <p:txBody>
          <a:bodyPr wrap="square" rtlCol="0">
            <a:spAutoFit/>
          </a:bodyPr>
          <a:lstStyle/>
          <a:p>
            <a:r>
              <a:rPr lang="en-US" sz="2000" dirty="0"/>
              <a:t>Initial particle spacing</a:t>
            </a:r>
          </a:p>
        </p:txBody>
      </p:sp>
      <p:sp>
        <p:nvSpPr>
          <p:cNvPr id="6" name="TextBox 5"/>
          <p:cNvSpPr txBox="1"/>
          <p:nvPr/>
        </p:nvSpPr>
        <p:spPr>
          <a:xfrm>
            <a:off x="5654918" y="3955287"/>
            <a:ext cx="2137360" cy="400110"/>
          </a:xfrm>
          <a:prstGeom prst="rect">
            <a:avLst/>
          </a:prstGeom>
          <a:noFill/>
        </p:spPr>
        <p:txBody>
          <a:bodyPr wrap="square" rtlCol="0">
            <a:spAutoFit/>
          </a:bodyPr>
          <a:lstStyle/>
          <a:p>
            <a:r>
              <a:rPr lang="en-US" sz="2000" dirty="0"/>
              <a:t>Flocculation time</a:t>
            </a:r>
          </a:p>
        </p:txBody>
      </p:sp>
      <p:cxnSp>
        <p:nvCxnSpPr>
          <p:cNvPr id="458" name="Elbow Connector 457"/>
          <p:cNvCxnSpPr>
            <a:cxnSpLocks/>
            <a:stCxn id="4" idx="1"/>
          </p:cNvCxnSpPr>
          <p:nvPr/>
        </p:nvCxnSpPr>
        <p:spPr>
          <a:xfrm rot="10800000">
            <a:off x="4523996" y="2883868"/>
            <a:ext cx="1066250" cy="2978754"/>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9" name="Elbow Connector 478"/>
          <p:cNvCxnSpPr>
            <a:cxnSpLocks/>
            <a:stCxn id="15" idx="1"/>
          </p:cNvCxnSpPr>
          <p:nvPr/>
        </p:nvCxnSpPr>
        <p:spPr>
          <a:xfrm rot="10800000" flipV="1">
            <a:off x="4722472" y="1784910"/>
            <a:ext cx="1306801" cy="413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0" name="Elbow Connector 480 1"/>
          <p:cNvCxnSpPr>
            <a:cxnSpLocks/>
            <a:stCxn id="6" idx="1"/>
          </p:cNvCxnSpPr>
          <p:nvPr/>
        </p:nvCxnSpPr>
        <p:spPr>
          <a:xfrm rot="10800000">
            <a:off x="5348350" y="2702946"/>
            <a:ext cx="306568" cy="1452396"/>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7" name="Elbow Connector 486"/>
          <p:cNvCxnSpPr>
            <a:cxnSpLocks/>
            <a:stCxn id="3" idx="1"/>
          </p:cNvCxnSpPr>
          <p:nvPr/>
        </p:nvCxnSpPr>
        <p:spPr>
          <a:xfrm rot="10800000">
            <a:off x="5158560" y="2702947"/>
            <a:ext cx="261474" cy="2033167"/>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82" name="TextBox 481"/>
          <p:cNvSpPr txBox="1"/>
          <p:nvPr/>
        </p:nvSpPr>
        <p:spPr>
          <a:xfrm>
            <a:off x="250853" y="4345338"/>
            <a:ext cx="3212538" cy="1015663"/>
          </a:xfrm>
          <a:prstGeom prst="rect">
            <a:avLst/>
          </a:prstGeom>
          <a:noFill/>
        </p:spPr>
        <p:txBody>
          <a:bodyPr wrap="square" rtlCol="0">
            <a:spAutoFit/>
          </a:bodyPr>
          <a:lstStyle/>
          <a:p>
            <a:pPr algn="ctr"/>
            <a:r>
              <a:rPr lang="en-US" sz="2000" dirty="0">
                <a:latin typeface="+mn-lt"/>
              </a:rPr>
              <a:t>Rate constant (model fitting parameter) : includes info on size distribution</a:t>
            </a:r>
          </a:p>
        </p:txBody>
      </p:sp>
      <p:cxnSp>
        <p:nvCxnSpPr>
          <p:cNvPr id="484" name="Elbow Connector 483"/>
          <p:cNvCxnSpPr>
            <a:cxnSpLocks/>
            <a:stCxn id="482" idx="3"/>
          </p:cNvCxnSpPr>
          <p:nvPr/>
        </p:nvCxnSpPr>
        <p:spPr>
          <a:xfrm flipV="1">
            <a:off x="3463391" y="2624580"/>
            <a:ext cx="685440" cy="222859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1" name="Elbow Connector 480 2"/>
          <p:cNvCxnSpPr>
            <a:cxnSpLocks/>
          </p:cNvCxnSpPr>
          <p:nvPr/>
        </p:nvCxnSpPr>
        <p:spPr>
          <a:xfrm rot="16200000" flipV="1">
            <a:off x="5267580" y="2894852"/>
            <a:ext cx="755129" cy="371319"/>
          </a:xfrm>
          <a:prstGeom prst="bentConnector3">
            <a:avLst>
              <a:gd name="adj1" fmla="val 143"/>
            </a:avLst>
          </a:prstGeom>
          <a:ln>
            <a:tailEnd type="arrow"/>
          </a:ln>
        </p:spPr>
        <p:style>
          <a:lnRef idx="1">
            <a:schemeClr val="accent1"/>
          </a:lnRef>
          <a:fillRef idx="0">
            <a:schemeClr val="accent1"/>
          </a:fillRef>
          <a:effectRef idx="0">
            <a:schemeClr val="accent1"/>
          </a:effectRef>
          <a:fontRef idx="minor">
            <a:schemeClr val="tx1"/>
          </a:fontRef>
        </p:style>
      </p:cxnSp>
      <p:sp>
        <p:nvSpPr>
          <p:cNvPr id="473" name="TextBox 472"/>
          <p:cNvSpPr txBox="1"/>
          <p:nvPr/>
        </p:nvSpPr>
        <p:spPr>
          <a:xfrm>
            <a:off x="5717913" y="2938955"/>
            <a:ext cx="3231157" cy="1015663"/>
          </a:xfrm>
          <a:prstGeom prst="rect">
            <a:avLst/>
          </a:prstGeom>
          <a:noFill/>
        </p:spPr>
        <p:txBody>
          <a:bodyPr wrap="square" rtlCol="0">
            <a:spAutoFit/>
          </a:bodyPr>
          <a:lstStyle/>
          <a:p>
            <a:pPr algn="ctr"/>
            <a:r>
              <a:rPr lang="en-US" sz="2000" dirty="0"/>
              <a:t>A function of fractional surface coverage of particle by coagulant</a:t>
            </a:r>
          </a:p>
        </p:txBody>
      </p:sp>
      <p:sp>
        <p:nvSpPr>
          <p:cNvPr id="15" name="Rectangle 14"/>
          <p:cNvSpPr/>
          <p:nvPr/>
        </p:nvSpPr>
        <p:spPr>
          <a:xfrm>
            <a:off x="6029272" y="1584855"/>
            <a:ext cx="2588013" cy="400110"/>
          </a:xfrm>
          <a:prstGeom prst="rect">
            <a:avLst/>
          </a:prstGeom>
        </p:spPr>
        <p:txBody>
          <a:bodyPr wrap="square">
            <a:spAutoFit/>
          </a:bodyPr>
          <a:lstStyle/>
          <a:p>
            <a:pPr lvl="0" algn="ctr"/>
            <a:r>
              <a:rPr lang="en-US" sz="2000" dirty="0">
                <a:solidFill>
                  <a:srgbClr val="000000"/>
                </a:solidFill>
                <a:latin typeface="Candara"/>
              </a:rPr>
              <a:t>Particle diameter</a:t>
            </a:r>
          </a:p>
        </p:txBody>
      </p:sp>
      <p:pic>
        <p:nvPicPr>
          <p:cNvPr id="80" name="Picture 12 1">
            <a:hlinkClick r:id="" action="ppaction://noaction"/>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7176" y="2346554"/>
            <a:ext cx="712787"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80360" y="5500833"/>
            <a:ext cx="2337402" cy="824107"/>
          </a:xfrm>
          <a:prstGeom prst="rect">
            <a:avLst/>
          </a:prstGeom>
        </p:spPr>
      </p:pic>
      <p:pic>
        <p:nvPicPr>
          <p:cNvPr id="13" name="Picture 12 2">
            <a:extLst>
              <a:ext uri="{FF2B5EF4-FFF2-40B4-BE49-F238E27FC236}">
                <a16:creationId xmlns:a16="http://schemas.microsoft.com/office/drawing/2014/main" id="{E0E78B00-A243-4327-8232-866139D46C6E}"/>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738908" y="4547019"/>
            <a:ext cx="733760" cy="702783"/>
          </a:xfrm>
          <a:prstGeom prst="rect">
            <a:avLst/>
          </a:prstGeom>
        </p:spPr>
      </p:pic>
      <p:pic>
        <p:nvPicPr>
          <p:cNvPr id="7" name="Picture 6"/>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6921237" y="1020732"/>
            <a:ext cx="1112394" cy="263127"/>
          </a:xfrm>
          <a:prstGeom prst="rect">
            <a:avLst/>
          </a:prstGeom>
        </p:spPr>
      </p:pic>
      <p:pic>
        <p:nvPicPr>
          <p:cNvPr id="5" name="Picture 4"/>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703927" y="2011100"/>
            <a:ext cx="4582630" cy="928837"/>
          </a:xfrm>
          <a:prstGeom prst="rect">
            <a:avLst/>
          </a:prstGeom>
        </p:spPr>
      </p:pic>
      <p:cxnSp>
        <p:nvCxnSpPr>
          <p:cNvPr id="20" name="Elbow Connector 19"/>
          <p:cNvCxnSpPr>
            <a:cxnSpLocks/>
          </p:cNvCxnSpPr>
          <p:nvPr/>
        </p:nvCxnSpPr>
        <p:spPr>
          <a:xfrm rot="16200000" flipV="1">
            <a:off x="1829990" y="2726234"/>
            <a:ext cx="259287" cy="55981"/>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02032" y="2938955"/>
            <a:ext cx="3212538" cy="1015663"/>
          </a:xfrm>
          <a:prstGeom prst="rect">
            <a:avLst/>
          </a:prstGeom>
          <a:noFill/>
        </p:spPr>
        <p:txBody>
          <a:bodyPr wrap="square" rtlCol="0">
            <a:spAutoFit/>
          </a:bodyPr>
          <a:lstStyle/>
          <a:p>
            <a:pPr algn="ctr"/>
            <a:r>
              <a:rPr lang="en-US" sz="2000" dirty="0">
                <a:latin typeface="+mn-lt"/>
              </a:rPr>
              <a:t>Dimensionless concentration of particles that don’t settle</a:t>
            </a:r>
          </a:p>
        </p:txBody>
      </p:sp>
    </p:spTree>
    <p:extLst>
      <p:ext uri="{BB962C8B-B14F-4D97-AF65-F5344CB8AC3E}">
        <p14:creationId xmlns:p14="http://schemas.microsoft.com/office/powerpoint/2010/main" val="364416993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predictions?</a:t>
            </a:r>
          </a:p>
        </p:txBody>
      </p:sp>
      <p:sp>
        <p:nvSpPr>
          <p:cNvPr id="5" name="TextBox 4"/>
          <p:cNvSpPr txBox="1"/>
          <p:nvPr/>
        </p:nvSpPr>
        <p:spPr>
          <a:xfrm>
            <a:off x="715993" y="5279366"/>
            <a:ext cx="7775718" cy="461665"/>
          </a:xfrm>
          <a:prstGeom prst="rect">
            <a:avLst/>
          </a:prstGeom>
          <a:solidFill>
            <a:schemeClr val="bg1"/>
          </a:solidFill>
        </p:spPr>
        <p:txBody>
          <a:bodyPr wrap="none" rtlCol="0">
            <a:spAutoFit/>
          </a:bodyPr>
          <a:lstStyle/>
          <a:p>
            <a:r>
              <a:rPr lang="en-US" sz="2400" dirty="0"/>
              <a:t>Flocculator must be designed for target settled water turbidity</a:t>
            </a:r>
          </a:p>
        </p:txBody>
      </p:sp>
      <p:pic>
        <p:nvPicPr>
          <p:cNvPr id="3" name="Picture 2"/>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810244" y="1633744"/>
            <a:ext cx="1112394" cy="263127"/>
          </a:xfrm>
          <a:prstGeom prst="rect">
            <a:avLst/>
          </a:prstGeom>
        </p:spPr>
      </p:pic>
      <p:pic>
        <p:nvPicPr>
          <p:cNvPr id="26" name="Picture 25">
            <a:extLst>
              <a:ext uri="{FF2B5EF4-FFF2-40B4-BE49-F238E27FC236}">
                <a16:creationId xmlns:a16="http://schemas.microsoft.com/office/drawing/2014/main" id="{42DC85AF-7A34-4800-ACED-CB7C5F2ED85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56402" y="494859"/>
            <a:ext cx="857905" cy="684190"/>
          </a:xfrm>
          <a:prstGeom prst="rect">
            <a:avLst/>
          </a:prstGeom>
        </p:spPr>
      </p:pic>
      <p:pic>
        <p:nvPicPr>
          <p:cNvPr id="6" name="Picture 5"/>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421734" y="2382041"/>
            <a:ext cx="3793432" cy="552458"/>
          </a:xfrm>
          <a:prstGeom prst="rect">
            <a:avLst/>
          </a:prstGeom>
        </p:spPr>
      </p:pic>
      <p:pic>
        <p:nvPicPr>
          <p:cNvPr id="8" name="Picture 7"/>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35022" y="3358389"/>
            <a:ext cx="3475842" cy="576456"/>
          </a:xfrm>
          <a:prstGeom prst="rect">
            <a:avLst/>
          </a:prstGeom>
        </p:spPr>
      </p:pic>
      <p:pic>
        <p:nvPicPr>
          <p:cNvPr id="13" name="Picture 12">
            <a:extLst>
              <a:ext uri="{FF2B5EF4-FFF2-40B4-BE49-F238E27FC236}">
                <a16:creationId xmlns:a16="http://schemas.microsoft.com/office/drawing/2014/main" id="{20252FF9-8B81-4E63-BA5B-C301A971530C}"/>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355842" y="6153661"/>
            <a:ext cx="828952" cy="222476"/>
          </a:xfrm>
          <a:prstGeom prst="rect">
            <a:avLst/>
          </a:prstGeom>
          <a:solidFill>
            <a:schemeClr val="bg1"/>
          </a:solidFill>
        </p:spPr>
      </p:pic>
      <p:pic>
        <p:nvPicPr>
          <p:cNvPr id="12" name="Picture 11"/>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04594" y="5882398"/>
            <a:ext cx="1835909" cy="726274"/>
          </a:xfrm>
          <a:prstGeom prst="rect">
            <a:avLst/>
          </a:prstGeom>
        </p:spPr>
      </p:pic>
      <p:pic>
        <p:nvPicPr>
          <p:cNvPr id="32" name="Picture 31">
            <a:extLst>
              <a:ext uri="{FF2B5EF4-FFF2-40B4-BE49-F238E27FC236}">
                <a16:creationId xmlns:a16="http://schemas.microsoft.com/office/drawing/2014/main" id="{364ADCA7-3B0B-4FAE-BCA4-203FF749723B}"/>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9423280" y="3200292"/>
            <a:ext cx="3247192" cy="3657708"/>
          </a:xfrm>
          <a:prstGeom prst="rect">
            <a:avLst/>
          </a:prstGeom>
        </p:spPr>
      </p:pic>
      <p:pic>
        <p:nvPicPr>
          <p:cNvPr id="11" name="Picture 10"/>
          <p:cNvPicPr>
            <a:picLocks noChangeAspect="1"/>
          </p:cNvPicPr>
          <p:nvPr>
            <p:custDataLst>
              <p:tags r:id="rId8"/>
            </p:custDataLst>
          </p:nvPr>
        </p:nvPicPr>
        <p:blipFill>
          <a:blip r:embed="rId17" cstate="print">
            <a:extLst>
              <a:ext uri="{28A0092B-C50C-407E-A947-70E740481C1C}">
                <a14:useLocalDpi xmlns:a14="http://schemas.microsoft.com/office/drawing/2010/main" val="0"/>
              </a:ext>
            </a:extLst>
          </a:blip>
          <a:stretch>
            <a:fillRect/>
          </a:stretch>
        </p:blipFill>
        <p:spPr>
          <a:xfrm>
            <a:off x="901415" y="4333840"/>
            <a:ext cx="2163293" cy="720536"/>
          </a:xfrm>
          <a:prstGeom prst="rect">
            <a:avLst/>
          </a:prstGeom>
        </p:spPr>
      </p:pic>
    </p:spTree>
    <p:extLst>
      <p:ext uri="{BB962C8B-B14F-4D97-AF65-F5344CB8AC3E}">
        <p14:creationId xmlns:p14="http://schemas.microsoft.com/office/powerpoint/2010/main" val="2675702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Primary particle concentration</a:t>
            </a:r>
          </a:p>
        </p:txBody>
      </p:sp>
      <p:pic>
        <p:nvPicPr>
          <p:cNvPr id="5" name="Picture 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8123" y="2816627"/>
            <a:ext cx="2184400" cy="616113"/>
          </a:xfrm>
          <a:prstGeom prst="rect">
            <a:avLst/>
          </a:prstGeom>
        </p:spPr>
      </p:pic>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35353" y="1807376"/>
            <a:ext cx="1835909" cy="726274"/>
          </a:xfrm>
          <a:prstGeom prst="rect">
            <a:avLst/>
          </a:prstGeom>
        </p:spPr>
      </p:pic>
      <p:pic>
        <p:nvPicPr>
          <p:cNvPr id="12" name="Picture 11">
            <a:extLst>
              <a:ext uri="{FF2B5EF4-FFF2-40B4-BE49-F238E27FC236}">
                <a16:creationId xmlns:a16="http://schemas.microsoft.com/office/drawing/2014/main" id="{5807671D-6591-4BDF-B0FA-4F8FD2E88A55}"/>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09273" y="1828418"/>
            <a:ext cx="857905" cy="684190"/>
          </a:xfrm>
          <a:prstGeom prst="rect">
            <a:avLst/>
          </a:prstGeom>
        </p:spPr>
      </p:pic>
      <p:pic>
        <p:nvPicPr>
          <p:cNvPr id="14" name="Picture 13">
            <a:extLst>
              <a:ext uri="{FF2B5EF4-FFF2-40B4-BE49-F238E27FC236}">
                <a16:creationId xmlns:a16="http://schemas.microsoft.com/office/drawing/2014/main" id="{2895DF38-88BD-4A42-8592-05F7EA3D6E7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292042" y="2816627"/>
            <a:ext cx="1773309" cy="684190"/>
          </a:xfrm>
          <a:prstGeom prst="rect">
            <a:avLst/>
          </a:prstGeom>
        </p:spPr>
      </p:pic>
      <p:pic>
        <p:nvPicPr>
          <p:cNvPr id="6" name="Picture 5"/>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518123" y="3821999"/>
            <a:ext cx="2829547" cy="1081506"/>
          </a:xfrm>
          <a:prstGeom prst="rect">
            <a:avLst/>
          </a:prstGeom>
        </p:spPr>
      </p:pic>
      <p:pic>
        <p:nvPicPr>
          <p:cNvPr id="18" name="Picture 17">
            <a:extLst>
              <a:ext uri="{FF2B5EF4-FFF2-40B4-BE49-F238E27FC236}">
                <a16:creationId xmlns:a16="http://schemas.microsoft.com/office/drawing/2014/main" id="{4937D9B0-5E23-40E7-B018-06F5BB25EB00}"/>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292042" y="3822000"/>
            <a:ext cx="2234565" cy="823542"/>
          </a:xfrm>
          <a:prstGeom prst="rect">
            <a:avLst/>
          </a:prstGeom>
        </p:spPr>
      </p:pic>
      <p:sp>
        <p:nvSpPr>
          <p:cNvPr id="3" name="TextBox 2"/>
          <p:cNvSpPr txBox="1"/>
          <p:nvPr/>
        </p:nvSpPr>
        <p:spPr>
          <a:xfrm>
            <a:off x="120221" y="5166387"/>
            <a:ext cx="8096832" cy="1569660"/>
          </a:xfrm>
          <a:prstGeom prst="rect">
            <a:avLst/>
          </a:prstGeom>
          <a:noFill/>
        </p:spPr>
        <p:txBody>
          <a:bodyPr wrap="none" rtlCol="0">
            <a:spAutoFit/>
          </a:bodyPr>
          <a:lstStyle/>
          <a:p>
            <a:r>
              <a:rPr lang="en-US" sz="2400" dirty="0"/>
              <a:t>k </a:t>
            </a:r>
            <a:r>
              <a:rPr lang="en-US" sz="2400" dirty="0">
                <a:hlinkClick r:id="rId14"/>
              </a:rPr>
              <a:t>determined by William </a:t>
            </a:r>
            <a:r>
              <a:rPr lang="en-US" sz="2400" dirty="0" err="1">
                <a:hlinkClick r:id="rId14"/>
              </a:rPr>
              <a:t>Pennock</a:t>
            </a:r>
            <a:r>
              <a:rPr lang="en-US" sz="2400" dirty="0"/>
              <a:t> to have a value of about 0.03.</a:t>
            </a:r>
          </a:p>
          <a:p>
            <a:r>
              <a:rPr lang="en-US" sz="2400" dirty="0"/>
              <a:t>Clay diameter assumed to be 7 micrometer</a:t>
            </a:r>
          </a:p>
          <a:p>
            <a:r>
              <a:rPr lang="en-US" sz="2400" dirty="0"/>
              <a:t>68 NTU = 100 mg/L Kaolin clay</a:t>
            </a:r>
          </a:p>
          <a:p>
            <a:r>
              <a:rPr lang="en-US" sz="2400" dirty="0"/>
              <a:t>Coagulant nanoparticles = 90 nm in diameter</a:t>
            </a:r>
          </a:p>
        </p:txBody>
      </p:sp>
    </p:spTree>
    <p:extLst>
      <p:ext uri="{BB962C8B-B14F-4D97-AF65-F5344CB8AC3E}">
        <p14:creationId xmlns:p14="http://schemas.microsoft.com/office/powerpoint/2010/main" val="180119584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Surface Water often has Natural Organic Matter (NOM)</a:t>
            </a:r>
          </a:p>
        </p:txBody>
      </p:sp>
      <p:sp>
        <p:nvSpPr>
          <p:cNvPr id="38" name="Oval 37"/>
          <p:cNvSpPr/>
          <p:nvPr/>
        </p:nvSpPr>
        <p:spPr>
          <a:xfrm>
            <a:off x="7070846" y="2314144"/>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5523918" y="1752600"/>
            <a:ext cx="3518913" cy="523220"/>
          </a:xfrm>
          <a:prstGeom prst="rect">
            <a:avLst/>
          </a:prstGeom>
          <a:noFill/>
        </p:spPr>
        <p:txBody>
          <a:bodyPr wrap="none" rtlCol="0">
            <a:spAutoFit/>
          </a:bodyPr>
          <a:lstStyle/>
          <a:p>
            <a:pPr algn="ctr"/>
            <a:r>
              <a:rPr lang="en-US" dirty="0"/>
              <a:t>Coagulant nanoparticle</a:t>
            </a:r>
          </a:p>
        </p:txBody>
      </p:sp>
      <p:sp>
        <p:nvSpPr>
          <p:cNvPr id="41" name="TextBox 40"/>
          <p:cNvSpPr txBox="1"/>
          <p:nvPr/>
        </p:nvSpPr>
        <p:spPr>
          <a:xfrm>
            <a:off x="6107749" y="3436016"/>
            <a:ext cx="2463078" cy="1384995"/>
          </a:xfrm>
          <a:prstGeom prst="rect">
            <a:avLst/>
          </a:prstGeom>
          <a:noFill/>
        </p:spPr>
        <p:txBody>
          <a:bodyPr wrap="square" rtlCol="0">
            <a:spAutoFit/>
          </a:bodyPr>
          <a:lstStyle/>
          <a:p>
            <a:pPr algn="ctr"/>
            <a:r>
              <a:rPr lang="en-US" dirty="0"/>
              <a:t>Natural Organic Matter (NOM)</a:t>
            </a:r>
          </a:p>
        </p:txBody>
      </p:sp>
      <p:sp>
        <p:nvSpPr>
          <p:cNvPr id="42" name="Oval 41"/>
          <p:cNvSpPr/>
          <p:nvPr/>
        </p:nvSpPr>
        <p:spPr>
          <a:xfrm>
            <a:off x="7339288" y="48210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 name="Group 2"/>
          <p:cNvGrpSpPr/>
          <p:nvPr/>
        </p:nvGrpSpPr>
        <p:grpSpPr>
          <a:xfrm rot="3227972">
            <a:off x="3580424" y="5066356"/>
            <a:ext cx="498211" cy="561234"/>
            <a:chOff x="2369681" y="4968184"/>
            <a:chExt cx="498211" cy="561234"/>
          </a:xfrm>
        </p:grpSpPr>
        <p:sp>
          <p:nvSpPr>
            <p:cNvPr id="51" name="Oval 50"/>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Oval 53"/>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oup 57"/>
          <p:cNvGrpSpPr/>
          <p:nvPr/>
        </p:nvGrpSpPr>
        <p:grpSpPr>
          <a:xfrm rot="18655185">
            <a:off x="1546183" y="5056375"/>
            <a:ext cx="498211" cy="561234"/>
            <a:chOff x="2369681" y="4968184"/>
            <a:chExt cx="498211" cy="561234"/>
          </a:xfrm>
        </p:grpSpPr>
        <p:sp>
          <p:nvSpPr>
            <p:cNvPr id="59" name="Oval 58"/>
            <p:cNvSpPr/>
            <p:nvPr/>
          </p:nvSpPr>
          <p:spPr>
            <a:xfrm>
              <a:off x="2410692" y="503018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a:off x="2371841" y="504646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a:off x="2369681" y="534653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a:off x="2559249" y="496818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a:off x="2468599" y="520926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a:off x="2658171" y="528811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a:off x="2656015" y="510149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626541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30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40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60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70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nodeType="afterEffect">
                                  <p:stCondLst>
                                    <p:cond delay="0"/>
                                  </p:stCondLst>
                                  <p:childTnLst>
                                    <p:animMotion origin="layout" path="M -4.16667E-6 -0.00671 L 0.1198 0.00278 " pathEditMode="relative" ptsTypes="AA">
                                      <p:cBhvr>
                                        <p:cTn id="25" dur="2000" fill="hold"/>
                                        <p:tgtEl>
                                          <p:spTgt spid="58"/>
                                        </p:tgtEl>
                                        <p:attrNameLst>
                                          <p:attrName>ppt_x</p:attrName>
                                          <p:attrName>ppt_y</p:attrName>
                                        </p:attrNameLst>
                                      </p:cBhvr>
                                    </p:animMotion>
                                  </p:childTnLst>
                                </p:cTn>
                              </p:par>
                            </p:childTnLst>
                          </p:cTn>
                        </p:par>
                        <p:par>
                          <p:cTn id="26" fill="hold">
                            <p:stCondLst>
                              <p:cond delay="2000"/>
                            </p:stCondLst>
                            <p:childTnLst>
                              <p:par>
                                <p:cTn id="27" presetID="0" presetClass="path" presetSubtype="0" accel="50000" decel="50000" fill="hold" nodeType="afterEffect">
                                  <p:stCondLst>
                                    <p:cond delay="0"/>
                                  </p:stCondLst>
                                  <p:childTnLst>
                                    <p:animMotion origin="layout" path="M -2.5E-6 3.7037E-7 C 0.03503 0.02106 0.04597 0.04815 0.10521 0.06366 C 0.16393 0.07986 0.28164 0.04653 0.35313 0.09514 L 0.56784 0.24051 " pathEditMode="relative" rAng="0" ptsTypes="AAAA">
                                      <p:cBhvr>
                                        <p:cTn id="28" dur="5000" fill="hold"/>
                                        <p:tgtEl>
                                          <p:spTgt spid="3"/>
                                        </p:tgtEl>
                                        <p:attrNameLst>
                                          <p:attrName>ppt_x</p:attrName>
                                          <p:attrName>ppt_y</p:attrName>
                                        </p:attrNameLst>
                                      </p:cBhvr>
                                      <p:rCtr x="28385" y="1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grpSp>
        <p:nvGrpSpPr>
          <p:cNvPr id="106" name="Group 105"/>
          <p:cNvGrpSpPr/>
          <p:nvPr/>
        </p:nvGrpSpPr>
        <p:grpSpPr>
          <a:xfrm>
            <a:off x="7660195" y="282832"/>
            <a:ext cx="2753704" cy="5754834"/>
            <a:chOff x="6508721" y="-2865736"/>
            <a:chExt cx="2753704" cy="7762185"/>
          </a:xfrm>
        </p:grpSpPr>
        <p:sp>
          <p:nvSpPr>
            <p:cNvPr id="8" name="Flowchart: Magnetic Disk 7"/>
            <p:cNvSpPr/>
            <p:nvPr/>
          </p:nvSpPr>
          <p:spPr>
            <a:xfrm rot="6087862">
              <a:off x="4082355" y="-283621"/>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41" name="Group 40"/>
            <p:cNvGrpSpPr/>
            <p:nvPr/>
          </p:nvGrpSpPr>
          <p:grpSpPr>
            <a:xfrm>
              <a:off x="7574169" y="276966"/>
              <a:ext cx="498211" cy="561234"/>
              <a:chOff x="2217281" y="2742054"/>
              <a:chExt cx="498211" cy="561234"/>
            </a:xfrm>
          </p:grpSpPr>
          <p:sp>
            <p:nvSpPr>
              <p:cNvPr id="42" name="Oval 4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3" name="Oval 4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4" name="Oval 4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5" name="Oval 4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6" name="Oval 4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7" name="Oval 4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8" name="Oval 4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49" name="Group 48"/>
            <p:cNvGrpSpPr/>
            <p:nvPr/>
          </p:nvGrpSpPr>
          <p:grpSpPr>
            <a:xfrm>
              <a:off x="8121366" y="2701265"/>
              <a:ext cx="498211" cy="561234"/>
              <a:chOff x="2217281" y="2742054"/>
              <a:chExt cx="498211" cy="561234"/>
            </a:xfrm>
          </p:grpSpPr>
          <p:sp>
            <p:nvSpPr>
              <p:cNvPr id="50" name="Oval 4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1" name="Oval 5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2" name="Oval 5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3" name="Oval 5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4" name="Oval 5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5" name="Oval 5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6" name="Oval 5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57" name="Group 56"/>
            <p:cNvGrpSpPr/>
            <p:nvPr/>
          </p:nvGrpSpPr>
          <p:grpSpPr>
            <a:xfrm>
              <a:off x="6508721" y="2736835"/>
              <a:ext cx="498211" cy="561234"/>
              <a:chOff x="2217281" y="2742054"/>
              <a:chExt cx="498211" cy="561234"/>
            </a:xfrm>
          </p:grpSpPr>
          <p:sp>
            <p:nvSpPr>
              <p:cNvPr id="58" name="Oval 5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9" name="Oval 5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0" name="Oval 5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1" name="Oval 6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2" name="Oval 6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3" name="Oval 6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4" name="Oval 6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nvGrpSpPr>
          <p:cNvPr id="108" name="Group 107"/>
          <p:cNvGrpSpPr/>
          <p:nvPr/>
        </p:nvGrpSpPr>
        <p:grpSpPr>
          <a:xfrm>
            <a:off x="499077" y="1365954"/>
            <a:ext cx="5090434" cy="5754834"/>
            <a:chOff x="499077" y="655792"/>
            <a:chExt cx="5090434" cy="7762185"/>
          </a:xfrm>
        </p:grpSpPr>
        <p:sp>
          <p:nvSpPr>
            <p:cNvPr id="5" name="Flowchart: Magnetic Disk 4"/>
            <p:cNvSpPr/>
            <p:nvPr/>
          </p:nvSpPr>
          <p:spPr>
            <a:xfrm rot="3005756">
              <a:off x="-1017603" y="3237907"/>
              <a:ext cx="7762185" cy="2597955"/>
            </a:xfrm>
            <a:prstGeom prst="flowChartMagneticDisk">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07" name="Group 106"/>
            <p:cNvGrpSpPr/>
            <p:nvPr/>
          </p:nvGrpSpPr>
          <p:grpSpPr>
            <a:xfrm>
              <a:off x="499077" y="1835787"/>
              <a:ext cx="5090434" cy="5466508"/>
              <a:chOff x="499077" y="1835787"/>
              <a:chExt cx="5090434" cy="5466508"/>
            </a:xfrm>
          </p:grpSpPr>
          <p:grpSp>
            <p:nvGrpSpPr>
              <p:cNvPr id="16" name="Group 15"/>
              <p:cNvGrpSpPr/>
              <p:nvPr/>
            </p:nvGrpSpPr>
            <p:grpSpPr>
              <a:xfrm rot="10800000">
                <a:off x="3964438" y="4256267"/>
                <a:ext cx="498211" cy="561234"/>
                <a:chOff x="2217281" y="2742054"/>
                <a:chExt cx="498211" cy="561234"/>
              </a:xfrm>
            </p:grpSpPr>
            <p:sp>
              <p:nvSpPr>
                <p:cNvPr id="9" name="Oval 8"/>
                <p:cNvSpPr/>
                <p:nvPr/>
              </p:nvSpPr>
              <p:spPr>
                <a:xfrm rot="4475646">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4" name="Oval 13"/>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5" name="Oval 14"/>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17" name="Group 16"/>
              <p:cNvGrpSpPr/>
              <p:nvPr/>
            </p:nvGrpSpPr>
            <p:grpSpPr>
              <a:xfrm rot="18202169">
                <a:off x="2260775" y="2049323"/>
                <a:ext cx="498211" cy="561234"/>
                <a:chOff x="2217281" y="2742054"/>
                <a:chExt cx="498211" cy="561234"/>
              </a:xfrm>
            </p:grpSpPr>
            <p:sp>
              <p:nvSpPr>
                <p:cNvPr id="18" name="Oval 1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9" name="Oval 1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0" name="Oval 1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1" name="Oval 2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2" name="Oval 2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3" name="Oval 2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4" name="Oval 2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25" name="Group 24"/>
              <p:cNvGrpSpPr/>
              <p:nvPr/>
            </p:nvGrpSpPr>
            <p:grpSpPr>
              <a:xfrm>
                <a:off x="1291452" y="4177981"/>
                <a:ext cx="498211" cy="561234"/>
                <a:chOff x="2217281" y="2742054"/>
                <a:chExt cx="498211" cy="561234"/>
              </a:xfrm>
            </p:grpSpPr>
            <p:sp>
              <p:nvSpPr>
                <p:cNvPr id="26" name="Oval 2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7" name="Oval 2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8" name="Oval 2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29" name="Oval 2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0" name="Oval 2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1" name="Oval 3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2" name="Oval 3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33" name="Group 32"/>
              <p:cNvGrpSpPr/>
              <p:nvPr/>
            </p:nvGrpSpPr>
            <p:grpSpPr>
              <a:xfrm rot="2878774">
                <a:off x="530588" y="1804276"/>
                <a:ext cx="498211" cy="561234"/>
                <a:chOff x="2217281" y="2742054"/>
                <a:chExt cx="498211" cy="561234"/>
              </a:xfrm>
            </p:grpSpPr>
            <p:sp>
              <p:nvSpPr>
                <p:cNvPr id="34" name="Oval 3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5" name="Oval 3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6" name="Oval 3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7" name="Oval 3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8" name="Oval 3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39" name="Oval 3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40" name="Oval 3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65" name="Group 64"/>
              <p:cNvGrpSpPr/>
              <p:nvPr/>
            </p:nvGrpSpPr>
            <p:grpSpPr>
              <a:xfrm>
                <a:off x="5091300" y="5903021"/>
                <a:ext cx="498211" cy="561234"/>
                <a:chOff x="2217281" y="2742054"/>
                <a:chExt cx="498211" cy="561234"/>
              </a:xfrm>
            </p:grpSpPr>
            <p:sp>
              <p:nvSpPr>
                <p:cNvPr id="66" name="Oval 65"/>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7" name="Oval 66"/>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8" name="Oval 67"/>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9" name="Oval 68"/>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0" name="Oval 69"/>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1" name="Oval 70"/>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2" name="Oval 71"/>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73" name="Group 72"/>
              <p:cNvGrpSpPr/>
              <p:nvPr/>
            </p:nvGrpSpPr>
            <p:grpSpPr>
              <a:xfrm rot="2377776">
                <a:off x="3387637" y="3696077"/>
                <a:ext cx="498211" cy="561234"/>
                <a:chOff x="2217281" y="2742054"/>
                <a:chExt cx="498211" cy="561234"/>
              </a:xfrm>
            </p:grpSpPr>
            <p:sp>
              <p:nvSpPr>
                <p:cNvPr id="74" name="Oval 73"/>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5" name="Oval 74"/>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6" name="Oval 75"/>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7" name="Oval 76"/>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8" name="Oval 77"/>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9" name="Oval 78"/>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0" name="Oval 79"/>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1" name="Group 80"/>
              <p:cNvGrpSpPr/>
              <p:nvPr/>
            </p:nvGrpSpPr>
            <p:grpSpPr>
              <a:xfrm rot="9268041">
                <a:off x="2936335" y="5755711"/>
                <a:ext cx="498211" cy="561234"/>
                <a:chOff x="2217281" y="2742054"/>
                <a:chExt cx="498211" cy="561234"/>
              </a:xfrm>
            </p:grpSpPr>
            <p:sp>
              <p:nvSpPr>
                <p:cNvPr id="82" name="Oval 81"/>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3" name="Oval 82"/>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4" name="Oval 83"/>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5" name="Oval 84"/>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6" name="Oval 85"/>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7" name="Oval 86"/>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8" name="Oval 87"/>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89" name="Group 88"/>
              <p:cNvGrpSpPr/>
              <p:nvPr/>
            </p:nvGrpSpPr>
            <p:grpSpPr>
              <a:xfrm>
                <a:off x="1657450" y="3451030"/>
                <a:ext cx="498211" cy="561234"/>
                <a:chOff x="2217281" y="2742054"/>
                <a:chExt cx="498211" cy="561234"/>
              </a:xfrm>
            </p:grpSpPr>
            <p:sp>
              <p:nvSpPr>
                <p:cNvPr id="90" name="Oval 89"/>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1" name="Oval 90"/>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2" name="Oval 91"/>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3" name="Oval 92"/>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4" name="Oval 93"/>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5" name="Oval 94"/>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6" name="Oval 95"/>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nvGrpSpPr>
              <p:cNvPr id="97" name="Group 96"/>
              <p:cNvGrpSpPr/>
              <p:nvPr/>
            </p:nvGrpSpPr>
            <p:grpSpPr>
              <a:xfrm rot="17568497">
                <a:off x="4973019" y="6772573"/>
                <a:ext cx="498211" cy="561234"/>
                <a:chOff x="2217281" y="2742054"/>
                <a:chExt cx="498211" cy="561234"/>
              </a:xfrm>
            </p:grpSpPr>
            <p:sp>
              <p:nvSpPr>
                <p:cNvPr id="98" name="Oval 97"/>
                <p:cNvSpPr/>
                <p:nvPr/>
              </p:nvSpPr>
              <p:spPr>
                <a:xfrm>
                  <a:off x="2258292" y="2804052"/>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99" name="Oval 98"/>
                <p:cNvSpPr/>
                <p:nvPr/>
              </p:nvSpPr>
              <p:spPr>
                <a:xfrm>
                  <a:off x="2219441" y="282033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0" name="Oval 99"/>
                <p:cNvSpPr/>
                <p:nvPr/>
              </p:nvSpPr>
              <p:spPr>
                <a:xfrm>
                  <a:off x="2217281" y="3120408"/>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1" name="Oval 100"/>
                <p:cNvSpPr/>
                <p:nvPr/>
              </p:nvSpPr>
              <p:spPr>
                <a:xfrm>
                  <a:off x="2406849" y="27420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2" name="Oval 101"/>
                <p:cNvSpPr/>
                <p:nvPr/>
              </p:nvSpPr>
              <p:spPr>
                <a:xfrm>
                  <a:off x="2316199" y="2983133"/>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3" name="Oval 102"/>
                <p:cNvSpPr/>
                <p:nvPr/>
              </p:nvSpPr>
              <p:spPr>
                <a:xfrm>
                  <a:off x="2505771" y="30619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4" name="Oval 103"/>
                <p:cNvSpPr/>
                <p:nvPr/>
              </p:nvSpPr>
              <p:spPr>
                <a:xfrm>
                  <a:off x="2503615" y="287536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grpSp>
      </p:grpSp>
    </p:spTree>
    <p:extLst>
      <p:ext uri="{BB962C8B-B14F-4D97-AF65-F5344CB8AC3E}">
        <p14:creationId xmlns:p14="http://schemas.microsoft.com/office/powerpoint/2010/main" val="2841309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6.25E-7 1.11022E-16 L 0.26146 0.24097 " pathEditMode="relative" rAng="0" ptsTypes="AA">
                                      <p:cBhvr>
                                        <p:cTn id="6" dur="2000" fill="hold"/>
                                        <p:tgtEl>
                                          <p:spTgt spid="108"/>
                                        </p:tgtEl>
                                        <p:attrNameLst>
                                          <p:attrName>ppt_x</p:attrName>
                                          <p:attrName>ppt_y</p:attrName>
                                        </p:attrNameLst>
                                      </p:cBhvr>
                                      <p:rCtr x="13073" y="12037"/>
                                    </p:animMotion>
                                  </p:childTnLst>
                                </p:cTn>
                              </p:par>
                            </p:childTnLst>
                          </p:cTn>
                        </p:par>
                        <p:par>
                          <p:cTn id="7" fill="hold">
                            <p:stCondLst>
                              <p:cond delay="2000"/>
                            </p:stCondLst>
                            <p:childTnLst>
                              <p:par>
                                <p:cTn id="8" presetID="63" presetClass="path" presetSubtype="0" accel="50000" decel="50000" fill="hold" nodeType="afterEffect">
                                  <p:stCondLst>
                                    <p:cond delay="0"/>
                                  </p:stCondLst>
                                  <p:childTnLst>
                                    <p:animMotion origin="layout" path="M 4.16667E-6 1.85185E-6 L 0.25 1.85185E-6 " pathEditMode="relative" rAng="0" ptsTypes="AA">
                                      <p:cBhvr>
                                        <p:cTn id="9" dur="2000" fill="hold"/>
                                        <p:tgtEl>
                                          <p:spTgt spid="106"/>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attachment efficiency</a:t>
            </a:r>
          </a:p>
        </p:txBody>
      </p:sp>
      <p:pic>
        <p:nvPicPr>
          <p:cNvPr id="4" name="Picture 3">
            <a:extLst>
              <a:ext uri="{FF2B5EF4-FFF2-40B4-BE49-F238E27FC236}">
                <a16:creationId xmlns:a16="http://schemas.microsoft.com/office/drawing/2014/main" id="{8EB42A37-E7FA-487F-A740-D583CA365E1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58826" y="1949843"/>
            <a:ext cx="1267200" cy="298057"/>
          </a:xfrm>
          <a:prstGeom prst="rect">
            <a:avLst/>
          </a:prstGeom>
        </p:spPr>
      </p:pic>
      <p:pic>
        <p:nvPicPr>
          <p:cNvPr id="6" name="Picture 5">
            <a:extLst>
              <a:ext uri="{FF2B5EF4-FFF2-40B4-BE49-F238E27FC236}">
                <a16:creationId xmlns:a16="http://schemas.microsoft.com/office/drawing/2014/main" id="{51AB749E-6BC3-4A2D-A450-59C08EED40A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58828" y="3021798"/>
            <a:ext cx="1135543" cy="298057"/>
          </a:xfrm>
          <a:prstGeom prst="rect">
            <a:avLst/>
          </a:prstGeom>
        </p:spPr>
      </p:pic>
      <p:pic>
        <p:nvPicPr>
          <p:cNvPr id="10" name="Picture 9">
            <a:extLst>
              <a:ext uri="{FF2B5EF4-FFF2-40B4-BE49-F238E27FC236}">
                <a16:creationId xmlns:a16="http://schemas.microsoft.com/office/drawing/2014/main" id="{9E9EC555-4BD1-4620-97A0-736D6A3FFBDE}"/>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58827" y="3898098"/>
            <a:ext cx="1771885" cy="298057"/>
          </a:xfrm>
          <a:prstGeom prst="rect">
            <a:avLst/>
          </a:prstGeom>
        </p:spPr>
      </p:pic>
      <p:pic>
        <p:nvPicPr>
          <p:cNvPr id="14" name="Picture 13">
            <a:extLst>
              <a:ext uri="{FF2B5EF4-FFF2-40B4-BE49-F238E27FC236}">
                <a16:creationId xmlns:a16="http://schemas.microsoft.com/office/drawing/2014/main" id="{BEA36708-7336-4269-B97A-9328031A3EC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58826" y="4774398"/>
            <a:ext cx="3240228" cy="316343"/>
          </a:xfrm>
          <a:prstGeom prst="rect">
            <a:avLst/>
          </a:prstGeom>
        </p:spPr>
      </p:pic>
      <p:pic>
        <p:nvPicPr>
          <p:cNvPr id="25" name="Picture 24">
            <a:extLst>
              <a:ext uri="{FF2B5EF4-FFF2-40B4-BE49-F238E27FC236}">
                <a16:creationId xmlns:a16="http://schemas.microsoft.com/office/drawing/2014/main" id="{B3ABCD75-F05E-45CC-9E88-EEC94F8EC0E5}"/>
              </a:ext>
            </a:extLst>
          </p:cNvPr>
          <p:cNvPicPr>
            <a:picLocks noChangeAspect="1"/>
          </p:cNvPicPr>
          <p:nvPr>
            <p:custDataLst>
              <p:tags r:id="rId5"/>
            </p:custDataLst>
          </p:nvPr>
        </p:nvPicPr>
        <p:blipFill>
          <a:blip r:embed="rId11" cstate="print">
            <a:extLst>
              <a:ext uri="{28A0092B-C50C-407E-A947-70E740481C1C}">
                <a14:useLocalDpi xmlns:a14="http://schemas.microsoft.com/office/drawing/2010/main" val="0"/>
              </a:ext>
            </a:extLst>
          </a:blip>
          <a:stretch>
            <a:fillRect/>
          </a:stretch>
        </p:blipFill>
        <p:spPr>
          <a:xfrm>
            <a:off x="758828" y="5913800"/>
            <a:ext cx="2435657" cy="298057"/>
          </a:xfrm>
          <a:prstGeom prst="rect">
            <a:avLst/>
          </a:prstGeom>
        </p:spPr>
      </p:pic>
      <p:pic>
        <p:nvPicPr>
          <p:cNvPr id="16" name="Picture 15"/>
          <p:cNvPicPr>
            <a:picLocks noChangeAspect="1"/>
          </p:cNvPicPr>
          <p:nvPr/>
        </p:nvPicPr>
        <p:blipFill>
          <a:blip r:embed="rId12"/>
          <a:stretch>
            <a:fillRect/>
          </a:stretch>
        </p:blipFill>
        <p:spPr>
          <a:xfrm rot="13511455">
            <a:off x="7167590" y="2401148"/>
            <a:ext cx="2681447" cy="2993899"/>
          </a:xfrm>
          <a:prstGeom prst="rect">
            <a:avLst/>
          </a:prstGeom>
        </p:spPr>
      </p:pic>
      <p:sp>
        <p:nvSpPr>
          <p:cNvPr id="19" name="TextBox 18"/>
          <p:cNvSpPr txBox="1"/>
          <p:nvPr/>
        </p:nvSpPr>
        <p:spPr>
          <a:xfrm>
            <a:off x="2532541" y="1672938"/>
            <a:ext cx="4254295" cy="1015663"/>
          </a:xfrm>
          <a:prstGeom prst="rect">
            <a:avLst/>
          </a:prstGeom>
          <a:noFill/>
        </p:spPr>
        <p:txBody>
          <a:bodyPr wrap="square" rtlCol="0">
            <a:spAutoFit/>
          </a:bodyPr>
          <a:lstStyle/>
          <a:p>
            <a:r>
              <a:rPr lang="en-US" sz="2000" dirty="0"/>
              <a:t>Fraction of clay surface area coated by coagulant (this includes coagulant that is coated with </a:t>
            </a:r>
            <a:r>
              <a:rPr lang="en-US" sz="2000" dirty="0" err="1"/>
              <a:t>humic</a:t>
            </a:r>
            <a:r>
              <a:rPr lang="en-US" sz="2000" dirty="0"/>
              <a:t> acid)</a:t>
            </a:r>
          </a:p>
        </p:txBody>
      </p:sp>
      <p:sp>
        <p:nvSpPr>
          <p:cNvPr id="20" name="TextBox 19"/>
          <p:cNvSpPr txBox="1"/>
          <p:nvPr/>
        </p:nvSpPr>
        <p:spPr>
          <a:xfrm>
            <a:off x="2509710" y="2759012"/>
            <a:ext cx="4254295" cy="707886"/>
          </a:xfrm>
          <a:prstGeom prst="rect">
            <a:avLst/>
          </a:prstGeom>
          <a:noFill/>
        </p:spPr>
        <p:txBody>
          <a:bodyPr wrap="square" rtlCol="0">
            <a:spAutoFit/>
          </a:bodyPr>
          <a:lstStyle/>
          <a:p>
            <a:r>
              <a:rPr lang="en-US" sz="2000" dirty="0"/>
              <a:t>Fraction of coagulant surface area coated by </a:t>
            </a:r>
            <a:r>
              <a:rPr lang="en-US" sz="2000" dirty="0" err="1"/>
              <a:t>humic</a:t>
            </a:r>
            <a:r>
              <a:rPr lang="en-US" sz="2000" dirty="0"/>
              <a:t> acid</a:t>
            </a:r>
          </a:p>
        </p:txBody>
      </p:sp>
      <p:sp>
        <p:nvSpPr>
          <p:cNvPr id="21" name="TextBox 20"/>
          <p:cNvSpPr txBox="1"/>
          <p:nvPr/>
        </p:nvSpPr>
        <p:spPr>
          <a:xfrm>
            <a:off x="2651698" y="3755600"/>
            <a:ext cx="4254295" cy="707886"/>
          </a:xfrm>
          <a:prstGeom prst="rect">
            <a:avLst/>
          </a:prstGeom>
          <a:noFill/>
        </p:spPr>
        <p:txBody>
          <a:bodyPr wrap="square" rtlCol="0">
            <a:spAutoFit/>
          </a:bodyPr>
          <a:lstStyle/>
          <a:p>
            <a:r>
              <a:rPr lang="en-US" sz="2000" dirty="0"/>
              <a:t>Fraction of clay surface area that isn’t coated by anything</a:t>
            </a:r>
          </a:p>
        </p:txBody>
      </p:sp>
      <p:sp>
        <p:nvSpPr>
          <p:cNvPr id="22" name="TextBox 21"/>
          <p:cNvSpPr txBox="1"/>
          <p:nvPr/>
        </p:nvSpPr>
        <p:spPr>
          <a:xfrm>
            <a:off x="4126538" y="4629882"/>
            <a:ext cx="3532792" cy="707886"/>
          </a:xfrm>
          <a:prstGeom prst="rect">
            <a:avLst/>
          </a:prstGeom>
          <a:noFill/>
        </p:spPr>
        <p:txBody>
          <a:bodyPr wrap="square" rtlCol="0">
            <a:spAutoFit/>
          </a:bodyPr>
          <a:lstStyle/>
          <a:p>
            <a:r>
              <a:rPr lang="en-US" sz="2000" dirty="0"/>
              <a:t>Fraction of clay surface area that is coated by clean coagulant</a:t>
            </a:r>
          </a:p>
        </p:txBody>
      </p:sp>
      <p:sp>
        <p:nvSpPr>
          <p:cNvPr id="23" name="TextBox 22"/>
          <p:cNvSpPr txBox="1"/>
          <p:nvPr/>
        </p:nvSpPr>
        <p:spPr>
          <a:xfrm>
            <a:off x="3802966" y="5733818"/>
            <a:ext cx="4741265" cy="707886"/>
          </a:xfrm>
          <a:prstGeom prst="rect">
            <a:avLst/>
          </a:prstGeom>
          <a:noFill/>
        </p:spPr>
        <p:txBody>
          <a:bodyPr wrap="square" rtlCol="0">
            <a:spAutoFit/>
          </a:bodyPr>
          <a:lstStyle/>
          <a:p>
            <a:r>
              <a:rPr lang="en-US" sz="2000" dirty="0"/>
              <a:t>Fraction of clay surface area that is coated by coagulant that is coated by </a:t>
            </a:r>
            <a:r>
              <a:rPr lang="en-US" sz="2000" dirty="0" err="1"/>
              <a:t>humic</a:t>
            </a:r>
            <a:r>
              <a:rPr lang="en-US" sz="2000" dirty="0"/>
              <a:t> acid</a:t>
            </a:r>
          </a:p>
        </p:txBody>
      </p:sp>
    </p:spTree>
    <p:extLst>
      <p:ext uri="{BB962C8B-B14F-4D97-AF65-F5344CB8AC3E}">
        <p14:creationId xmlns:p14="http://schemas.microsoft.com/office/powerpoint/2010/main" val="131101011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There are 3 possible initial points of contact that can lead to attachment </a:t>
            </a:r>
          </a:p>
        </p:txBody>
      </p:sp>
      <p:pic>
        <p:nvPicPr>
          <p:cNvPr id="7" name="Picture 6">
            <a:extLst>
              <a:ext uri="{FF2B5EF4-FFF2-40B4-BE49-F238E27FC236}">
                <a16:creationId xmlns:a16="http://schemas.microsoft.com/office/drawing/2014/main" id="{ADDDCAFA-9499-4350-B00C-F82F4C087A5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33327" y="2823170"/>
            <a:ext cx="6186667" cy="263619"/>
          </a:xfrm>
          <a:prstGeom prst="rect">
            <a:avLst/>
          </a:prstGeom>
        </p:spPr>
      </p:pic>
      <p:sp>
        <p:nvSpPr>
          <p:cNvPr id="4" name="TextBox 3"/>
          <p:cNvSpPr txBox="1"/>
          <p:nvPr/>
        </p:nvSpPr>
        <p:spPr>
          <a:xfrm>
            <a:off x="367424" y="1664657"/>
            <a:ext cx="8047805" cy="923330"/>
          </a:xfrm>
          <a:prstGeom prst="rect">
            <a:avLst/>
          </a:prstGeom>
          <a:noFill/>
        </p:spPr>
        <p:txBody>
          <a:bodyPr wrap="square" rtlCol="0">
            <a:spAutoFit/>
          </a:bodyPr>
          <a:lstStyle/>
          <a:p>
            <a:r>
              <a:rPr lang="en-US" sz="1800" dirty="0"/>
              <a:t>The probability of a clay surface colliding with a PACl surface is equal to twice the probability that the first surface is clay and the second surface is the PACl surface of a PACl-HA nanoaggregate</a:t>
            </a:r>
          </a:p>
        </p:txBody>
      </p:sp>
      <p:pic>
        <p:nvPicPr>
          <p:cNvPr id="9" name="Picture 8">
            <a:extLst>
              <a:ext uri="{FF2B5EF4-FFF2-40B4-BE49-F238E27FC236}">
                <a16:creationId xmlns:a16="http://schemas.microsoft.com/office/drawing/2014/main" id="{E83242B7-6D20-425C-BFD1-A1889F4AC03C}"/>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2839" y="4411825"/>
            <a:ext cx="4409904" cy="320000"/>
          </a:xfrm>
          <a:prstGeom prst="rect">
            <a:avLst/>
          </a:prstGeom>
        </p:spPr>
      </p:pic>
      <p:pic>
        <p:nvPicPr>
          <p:cNvPr id="11" name="Picture 10">
            <a:extLst>
              <a:ext uri="{FF2B5EF4-FFF2-40B4-BE49-F238E27FC236}">
                <a16:creationId xmlns:a16="http://schemas.microsoft.com/office/drawing/2014/main" id="{5CC92B2F-18F4-47D6-8FE2-245D6A604E1D}"/>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2707" y="5852972"/>
            <a:ext cx="6427429" cy="263619"/>
          </a:xfrm>
          <a:prstGeom prst="rect">
            <a:avLst/>
          </a:prstGeom>
        </p:spPr>
      </p:pic>
      <p:pic>
        <p:nvPicPr>
          <p:cNvPr id="85" name="Picture 84"/>
          <p:cNvPicPr>
            <a:picLocks noChangeAspect="1"/>
          </p:cNvPicPr>
          <p:nvPr/>
        </p:nvPicPr>
        <p:blipFill>
          <a:blip r:embed="rId9"/>
          <a:stretch>
            <a:fillRect/>
          </a:stretch>
        </p:blipFill>
        <p:spPr>
          <a:xfrm>
            <a:off x="6615219" y="2632572"/>
            <a:ext cx="1058138" cy="1181436"/>
          </a:xfrm>
          <a:prstGeom prst="rect">
            <a:avLst/>
          </a:prstGeom>
        </p:spPr>
      </p:pic>
      <p:pic>
        <p:nvPicPr>
          <p:cNvPr id="90" name="Picture 89"/>
          <p:cNvPicPr>
            <a:picLocks noChangeAspect="1"/>
          </p:cNvPicPr>
          <p:nvPr/>
        </p:nvPicPr>
        <p:blipFill>
          <a:blip r:embed="rId9"/>
          <a:stretch>
            <a:fillRect/>
          </a:stretch>
        </p:blipFill>
        <p:spPr>
          <a:xfrm rot="13511455">
            <a:off x="7288361" y="2321661"/>
            <a:ext cx="1058138" cy="1181436"/>
          </a:xfrm>
          <a:prstGeom prst="rect">
            <a:avLst/>
          </a:prstGeom>
        </p:spPr>
      </p:pic>
      <p:pic>
        <p:nvPicPr>
          <p:cNvPr id="93" name="Picture 92"/>
          <p:cNvPicPr>
            <a:picLocks noChangeAspect="1"/>
          </p:cNvPicPr>
          <p:nvPr/>
        </p:nvPicPr>
        <p:blipFill>
          <a:blip r:embed="rId10"/>
          <a:stretch>
            <a:fillRect/>
          </a:stretch>
        </p:blipFill>
        <p:spPr>
          <a:xfrm>
            <a:off x="5083011" y="4149550"/>
            <a:ext cx="942411" cy="1051324"/>
          </a:xfrm>
          <a:prstGeom prst="rect">
            <a:avLst/>
          </a:prstGeom>
        </p:spPr>
      </p:pic>
      <p:pic>
        <p:nvPicPr>
          <p:cNvPr id="94" name="Picture 93"/>
          <p:cNvPicPr>
            <a:picLocks noChangeAspect="1"/>
          </p:cNvPicPr>
          <p:nvPr/>
        </p:nvPicPr>
        <p:blipFill>
          <a:blip r:embed="rId10"/>
          <a:stretch>
            <a:fillRect/>
          </a:stretch>
        </p:blipFill>
        <p:spPr>
          <a:xfrm>
            <a:off x="5583165" y="4046926"/>
            <a:ext cx="942411" cy="1051324"/>
          </a:xfrm>
          <a:prstGeom prst="rect">
            <a:avLst/>
          </a:prstGeom>
        </p:spPr>
      </p:pic>
      <p:cxnSp>
        <p:nvCxnSpPr>
          <p:cNvPr id="96" name="Straight Connector 95"/>
          <p:cNvCxnSpPr/>
          <p:nvPr/>
        </p:nvCxnSpPr>
        <p:spPr>
          <a:xfrm>
            <a:off x="5944317" y="4810002"/>
            <a:ext cx="45057" cy="7951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581614" y="3447907"/>
            <a:ext cx="22344" cy="8937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0"/>
          <a:stretch>
            <a:fillRect/>
          </a:stretch>
        </p:blipFill>
        <p:spPr>
          <a:xfrm rot="10436935">
            <a:off x="7316127" y="5224772"/>
            <a:ext cx="942411" cy="1051324"/>
          </a:xfrm>
          <a:prstGeom prst="rect">
            <a:avLst/>
          </a:prstGeom>
        </p:spPr>
      </p:pic>
      <p:pic>
        <p:nvPicPr>
          <p:cNvPr id="99" name="Picture 98"/>
          <p:cNvPicPr>
            <a:picLocks noChangeAspect="1"/>
          </p:cNvPicPr>
          <p:nvPr/>
        </p:nvPicPr>
        <p:blipFill>
          <a:blip r:embed="rId9"/>
          <a:stretch>
            <a:fillRect/>
          </a:stretch>
        </p:blipFill>
        <p:spPr>
          <a:xfrm>
            <a:off x="6838024" y="5394064"/>
            <a:ext cx="1058138" cy="1181436"/>
          </a:xfrm>
          <a:prstGeom prst="rect">
            <a:avLst/>
          </a:prstGeom>
        </p:spPr>
      </p:pic>
      <p:cxnSp>
        <p:nvCxnSpPr>
          <p:cNvPr id="100" name="Straight Connector 99"/>
          <p:cNvCxnSpPr/>
          <p:nvPr/>
        </p:nvCxnSpPr>
        <p:spPr>
          <a:xfrm>
            <a:off x="7345485" y="5559782"/>
            <a:ext cx="21608" cy="1005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11011" y="3680343"/>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a:t>
            </a:r>
            <a:r>
              <a:rPr lang="en-US" sz="1800" dirty="0" err="1">
                <a:solidFill>
                  <a:srgbClr val="000000"/>
                </a:solidFill>
              </a:rPr>
              <a:t>PACl</a:t>
            </a:r>
            <a:r>
              <a:rPr lang="en-US" sz="1800" dirty="0">
                <a:solidFill>
                  <a:srgbClr val="000000"/>
                </a:solidFill>
              </a:rPr>
              <a:t> surface</a:t>
            </a:r>
            <a:endParaRPr lang="en-US" dirty="0"/>
          </a:p>
        </p:txBody>
      </p:sp>
      <p:sp>
        <p:nvSpPr>
          <p:cNvPr id="106" name="Rectangle 105"/>
          <p:cNvSpPr/>
          <p:nvPr/>
        </p:nvSpPr>
        <p:spPr>
          <a:xfrm>
            <a:off x="519748" y="5123130"/>
            <a:ext cx="4572000" cy="646331"/>
          </a:xfrm>
          <a:prstGeom prst="rect">
            <a:avLst/>
          </a:prstGeom>
        </p:spPr>
        <p:txBody>
          <a:bodyPr>
            <a:spAutoFit/>
          </a:bodyPr>
          <a:lstStyle/>
          <a:p>
            <a:r>
              <a:rPr lang="en-US" sz="1800" dirty="0">
                <a:solidFill>
                  <a:srgbClr val="000000"/>
                </a:solidFill>
              </a:rPr>
              <a:t>The probability of a </a:t>
            </a:r>
            <a:r>
              <a:rPr lang="en-US" sz="1800" dirty="0" err="1">
                <a:solidFill>
                  <a:srgbClr val="000000"/>
                </a:solidFill>
              </a:rPr>
              <a:t>PACl</a:t>
            </a:r>
            <a:r>
              <a:rPr lang="en-US" sz="1800" dirty="0">
                <a:solidFill>
                  <a:srgbClr val="000000"/>
                </a:solidFill>
              </a:rPr>
              <a:t> surface colliding with a HA surface</a:t>
            </a:r>
            <a:endParaRPr lang="en-US" dirty="0"/>
          </a:p>
        </p:txBody>
      </p:sp>
      <p:pic>
        <p:nvPicPr>
          <p:cNvPr id="5" name="Picture 4">
            <a:extLst>
              <a:ext uri="{FF2B5EF4-FFF2-40B4-BE49-F238E27FC236}">
                <a16:creationId xmlns:a16="http://schemas.microsoft.com/office/drawing/2014/main" id="{65F934D6-B721-4231-9E97-A34D61091069}"/>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08882" y="1336283"/>
            <a:ext cx="5127315" cy="266971"/>
          </a:xfrm>
          <a:prstGeom prst="rect">
            <a:avLst/>
          </a:prstGeom>
          <a:solidFill>
            <a:schemeClr val="tx2">
              <a:lumMod val="25000"/>
              <a:lumOff val="75000"/>
              <a:alpha val="42000"/>
            </a:schemeClr>
          </a:solidFill>
        </p:spPr>
      </p:pic>
    </p:spTree>
    <p:extLst>
      <p:ext uri="{BB962C8B-B14F-4D97-AF65-F5344CB8AC3E}">
        <p14:creationId xmlns:p14="http://schemas.microsoft.com/office/powerpoint/2010/main" val="220289758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Dissolved organic matter changes flocculation</a:t>
            </a:r>
          </a:p>
        </p:txBody>
      </p:sp>
      <p:grpSp>
        <p:nvGrpSpPr>
          <p:cNvPr id="24" name="Group 23"/>
          <p:cNvGrpSpPr/>
          <p:nvPr/>
        </p:nvGrpSpPr>
        <p:grpSpPr>
          <a:xfrm>
            <a:off x="1604950" y="1557875"/>
            <a:ext cx="5847922" cy="5136899"/>
            <a:chOff x="5929300" y="1662650"/>
            <a:chExt cx="5847922" cy="5136899"/>
          </a:xfrm>
        </p:grpSpPr>
        <p:sp>
          <p:nvSpPr>
            <p:cNvPr id="25" name="TextBox 24"/>
            <p:cNvSpPr txBox="1"/>
            <p:nvPr/>
          </p:nvSpPr>
          <p:spPr>
            <a:xfrm rot="16200000">
              <a:off x="4825793" y="2975788"/>
              <a:ext cx="2576346" cy="369332"/>
            </a:xfrm>
            <a:prstGeom prst="rect">
              <a:avLst/>
            </a:prstGeom>
            <a:noFill/>
          </p:spPr>
          <p:txBody>
            <a:bodyPr wrap="none" rtlCol="0">
              <a:spAutoFit/>
            </a:bodyPr>
            <a:lstStyle/>
            <a:p>
              <a:r>
                <a:rPr lang="en-US" sz="1800" dirty="0"/>
                <a:t>-log of fraction remaining</a:t>
              </a:r>
            </a:p>
          </p:txBody>
        </p:sp>
        <p:grpSp>
          <p:nvGrpSpPr>
            <p:cNvPr id="26" name="Group 25"/>
            <p:cNvGrpSpPr/>
            <p:nvPr/>
          </p:nvGrpSpPr>
          <p:grpSpPr>
            <a:xfrm>
              <a:off x="6281293" y="1662650"/>
              <a:ext cx="5495929" cy="5136899"/>
              <a:chOff x="6281293" y="1662650"/>
              <a:chExt cx="5495929" cy="5136899"/>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293" y="1662650"/>
                <a:ext cx="5495929" cy="5136899"/>
              </a:xfrm>
              <a:prstGeom prst="rect">
                <a:avLst/>
              </a:prstGeom>
            </p:spPr>
          </p:pic>
          <p:sp>
            <p:nvSpPr>
              <p:cNvPr id="28" name="TextBox 27"/>
              <p:cNvSpPr txBox="1"/>
              <p:nvPr/>
            </p:nvSpPr>
            <p:spPr>
              <a:xfrm>
                <a:off x="7025332" y="2202549"/>
                <a:ext cx="1422184" cy="369332"/>
              </a:xfrm>
              <a:prstGeom prst="rect">
                <a:avLst/>
              </a:prstGeom>
              <a:noFill/>
            </p:spPr>
            <p:txBody>
              <a:bodyPr wrap="none" rtlCol="0">
                <a:spAutoFit/>
              </a:bodyPr>
              <a:lstStyle/>
              <a:p>
                <a:r>
                  <a:rPr lang="en-US" sz="1800" dirty="0"/>
                  <a:t>90% removal</a:t>
                </a:r>
              </a:p>
            </p:txBody>
          </p:sp>
        </p:grpSp>
      </p:grpSp>
      <p:cxnSp>
        <p:nvCxnSpPr>
          <p:cNvPr id="29" name="Straight Arrow Connector 28"/>
          <p:cNvCxnSpPr/>
          <p:nvPr/>
        </p:nvCxnSpPr>
        <p:spPr>
          <a:xfrm>
            <a:off x="5076092" y="1910862"/>
            <a:ext cx="1067861" cy="18574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143953" y="3715468"/>
            <a:ext cx="1303283" cy="646331"/>
          </a:xfrm>
          <a:prstGeom prst="rect">
            <a:avLst/>
          </a:prstGeom>
          <a:noFill/>
        </p:spPr>
        <p:txBody>
          <a:bodyPr wrap="square" rtlCol="0">
            <a:spAutoFit/>
          </a:bodyPr>
          <a:lstStyle/>
          <a:p>
            <a:r>
              <a:rPr lang="en-US" sz="1800" dirty="0"/>
              <a:t>Increased </a:t>
            </a:r>
            <a:r>
              <a:rPr lang="en-US" sz="1800" dirty="0" err="1"/>
              <a:t>humic</a:t>
            </a:r>
            <a:r>
              <a:rPr lang="en-US" sz="1800" dirty="0"/>
              <a:t> acid</a:t>
            </a:r>
          </a:p>
        </p:txBody>
      </p:sp>
    </p:spTree>
    <p:extLst>
      <p:ext uri="{BB962C8B-B14F-4D97-AF65-F5344CB8AC3E}">
        <p14:creationId xmlns:p14="http://schemas.microsoft.com/office/powerpoint/2010/main" val="1537124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500"/>
                                        <p:tgtEl>
                                          <p:spTgt spid="29"/>
                                        </p:tgtEl>
                                      </p:cBhvr>
                                    </p:animEffect>
                                  </p:childTnLst>
                                </p:cTn>
                              </p:par>
                            </p:childTnLst>
                          </p:cTn>
                        </p:par>
                        <p:par>
                          <p:cTn id="12" fill="hold">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Settled water turbidity can be predicted!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436" y="1865763"/>
            <a:ext cx="5258998" cy="4992237"/>
          </a:xfrm>
          <a:prstGeom prst="rect">
            <a:avLst/>
          </a:prstGeom>
        </p:spPr>
      </p:pic>
      <p:sp>
        <p:nvSpPr>
          <p:cNvPr id="4" name="TextBox 3"/>
          <p:cNvSpPr txBox="1"/>
          <p:nvPr/>
        </p:nvSpPr>
        <p:spPr>
          <a:xfrm rot="16200000">
            <a:off x="409556" y="3181116"/>
            <a:ext cx="2834430" cy="400110"/>
          </a:xfrm>
          <a:prstGeom prst="rect">
            <a:avLst/>
          </a:prstGeom>
          <a:noFill/>
        </p:spPr>
        <p:txBody>
          <a:bodyPr wrap="none" rtlCol="0">
            <a:spAutoFit/>
          </a:bodyPr>
          <a:lstStyle/>
          <a:p>
            <a:r>
              <a:rPr lang="en-US" sz="2000" dirty="0"/>
              <a:t>-log of fraction remaining</a:t>
            </a:r>
          </a:p>
        </p:txBody>
      </p:sp>
      <p:sp>
        <p:nvSpPr>
          <p:cNvPr id="5" name="TextBox 4"/>
          <p:cNvSpPr txBox="1"/>
          <p:nvPr/>
        </p:nvSpPr>
        <p:spPr>
          <a:xfrm>
            <a:off x="2760376" y="2942960"/>
            <a:ext cx="1398716" cy="369332"/>
          </a:xfrm>
          <a:prstGeom prst="rect">
            <a:avLst/>
          </a:prstGeom>
          <a:noFill/>
        </p:spPr>
        <p:txBody>
          <a:bodyPr wrap="none" rtlCol="0">
            <a:spAutoFit/>
          </a:bodyPr>
          <a:lstStyle/>
          <a:p>
            <a:r>
              <a:rPr lang="en-US" dirty="0"/>
              <a:t>90% removal</a:t>
            </a:r>
          </a:p>
        </p:txBody>
      </p:sp>
    </p:spTree>
    <p:extLst>
      <p:ext uri="{BB962C8B-B14F-4D97-AF65-F5344CB8AC3E}">
        <p14:creationId xmlns:p14="http://schemas.microsoft.com/office/powerpoint/2010/main" val="338162788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flocculation model is far from complete </a:t>
            </a:r>
          </a:p>
        </p:txBody>
      </p:sp>
      <p:sp>
        <p:nvSpPr>
          <p:cNvPr id="3" name="Content Placeholder 2"/>
          <p:cNvSpPr>
            <a:spLocks noGrp="1"/>
          </p:cNvSpPr>
          <p:nvPr>
            <p:ph idx="1"/>
          </p:nvPr>
        </p:nvSpPr>
        <p:spPr/>
        <p:txBody>
          <a:bodyPr/>
          <a:lstStyle/>
          <a:p>
            <a:r>
              <a:rPr lang="en-US" dirty="0"/>
              <a:t>Doesn’t predict decreasing performance at high coagulant dosages</a:t>
            </a:r>
          </a:p>
          <a:p>
            <a:pPr lvl="1"/>
            <a:r>
              <a:rPr lang="en-US" dirty="0"/>
              <a:t>Likely that coagulant-coagulant bonds are weaker than coagulant-clay bonds and we don’t yet have that effect in the model</a:t>
            </a:r>
          </a:p>
          <a:p>
            <a:r>
              <a:rPr lang="en-US" dirty="0"/>
              <a:t>Doesn’t describe floc formation when the dissolved organics concentration is so high that                  bonds are significant</a:t>
            </a:r>
          </a:p>
          <a:p>
            <a:r>
              <a:rPr lang="en-US" dirty="0"/>
              <a:t>Doesn’t describe effects of sedimentation tank design (we are working on this!)</a:t>
            </a:r>
          </a:p>
        </p:txBody>
      </p:sp>
      <p:sp>
        <p:nvSpPr>
          <p:cNvPr id="4" name="Oval 3"/>
          <p:cNvSpPr/>
          <p:nvPr/>
        </p:nvSpPr>
        <p:spPr>
          <a:xfrm>
            <a:off x="1988564" y="5058725"/>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5" name="Oval 4"/>
          <p:cNvSpPr/>
          <p:nvPr/>
        </p:nvSpPr>
        <p:spPr>
          <a:xfrm>
            <a:off x="1949713" y="5075009"/>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6" name="Oval 5"/>
          <p:cNvSpPr/>
          <p:nvPr/>
        </p:nvSpPr>
        <p:spPr>
          <a:xfrm>
            <a:off x="1947553" y="5375081"/>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7" name="Oval 6"/>
          <p:cNvSpPr/>
          <p:nvPr/>
        </p:nvSpPr>
        <p:spPr>
          <a:xfrm>
            <a:off x="2046471" y="5237806"/>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8" name="Oval 7"/>
          <p:cNvSpPr/>
          <p:nvPr/>
        </p:nvSpPr>
        <p:spPr>
          <a:xfrm>
            <a:off x="2236043" y="5316654"/>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nvGrpSpPr>
          <p:cNvPr id="14" name="Group 13"/>
          <p:cNvGrpSpPr/>
          <p:nvPr/>
        </p:nvGrpSpPr>
        <p:grpSpPr>
          <a:xfrm rot="2633686">
            <a:off x="2522395" y="5037707"/>
            <a:ext cx="498211" cy="499236"/>
            <a:chOff x="2404753" y="5061921"/>
            <a:chExt cx="498211" cy="499236"/>
          </a:xfrm>
        </p:grpSpPr>
        <p:sp>
          <p:nvSpPr>
            <p:cNvPr id="9" name="Oval 8"/>
            <p:cNvSpPr/>
            <p:nvPr/>
          </p:nvSpPr>
          <p:spPr>
            <a:xfrm>
              <a:off x="2445764" y="5061921"/>
              <a:ext cx="457200" cy="4572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0" name="Oval 9"/>
            <p:cNvSpPr/>
            <p:nvPr/>
          </p:nvSpPr>
          <p:spPr>
            <a:xfrm>
              <a:off x="2406913" y="5078205"/>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1" name="Oval 10"/>
            <p:cNvSpPr/>
            <p:nvPr/>
          </p:nvSpPr>
          <p:spPr>
            <a:xfrm>
              <a:off x="2404753" y="5378277"/>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2" name="Oval 11"/>
            <p:cNvSpPr/>
            <p:nvPr/>
          </p:nvSpPr>
          <p:spPr>
            <a:xfrm>
              <a:off x="2503671" y="5241002"/>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sp>
          <p:nvSpPr>
            <p:cNvPr id="13" name="Oval 12"/>
            <p:cNvSpPr/>
            <p:nvPr/>
          </p:nvSpPr>
          <p:spPr>
            <a:xfrm>
              <a:off x="2693243" y="5319850"/>
              <a:ext cx="182880" cy="1828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p>
          </p:txBody>
        </p:sp>
      </p:grpSp>
    </p:spTree>
    <p:extLst>
      <p:ext uri="{BB962C8B-B14F-4D97-AF65-F5344CB8AC3E}">
        <p14:creationId xmlns:p14="http://schemas.microsoft.com/office/powerpoint/2010/main" val="32138540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Ten State Standards</a:t>
            </a:r>
            <a:endParaRPr lang="en-US" dirty="0"/>
          </a:p>
        </p:txBody>
      </p:sp>
      <p:sp>
        <p:nvSpPr>
          <p:cNvPr id="3" name="Content Placeholder 2"/>
          <p:cNvSpPr>
            <a:spLocks noGrp="1"/>
          </p:cNvSpPr>
          <p:nvPr>
            <p:ph idx="1"/>
          </p:nvPr>
        </p:nvSpPr>
        <p:spPr/>
        <p:txBody>
          <a:bodyPr/>
          <a:lstStyle/>
          <a:p>
            <a:r>
              <a:rPr lang="en-US" sz="2000" dirty="0"/>
              <a:t>The detention time for floc formation should be at least 30 minutes with consideration to using tapered (i.e., diminishing velocity gradient) flocculation. The flow‑through velocity should be not less than 0.5 nor greater than 1.5 feet per minute.</a:t>
            </a:r>
          </a:p>
          <a:p>
            <a:r>
              <a:rPr lang="en-US" sz="2000" dirty="0"/>
              <a:t>Agitators shall be driven by variable speed drives with the peripheral speed of paddles ranging from 0.5 to 3.0 feet per second.  External, non-submerged motors are preferred.</a:t>
            </a:r>
          </a:p>
          <a:p>
            <a:r>
              <a:rPr lang="en-US" sz="2000" dirty="0"/>
              <a:t>Flocculation and sedimentation basins shall be as close together as possible.  The velocity of flocculated water through pipes or conduits to settling basins shall be not less than 0.5 nor greater than 1.5 feet per second.  Allowances must be made to minimize turbulence at bends and changes in direction.</a:t>
            </a:r>
          </a:p>
          <a:p>
            <a:r>
              <a:rPr lang="en-US" sz="2000" b="1" dirty="0"/>
              <a:t>Baffling may be used to provide for flocculation in small plants only after consultation with the reviewing authority</a:t>
            </a:r>
            <a:r>
              <a:rPr lang="en-US" sz="2000" dirty="0"/>
              <a:t>.  The design should be such that the velocities and flows noted above will be maintained.</a:t>
            </a:r>
          </a:p>
        </p:txBody>
      </p:sp>
      <p:sp>
        <p:nvSpPr>
          <p:cNvPr id="4" name="Rectangle 3"/>
          <p:cNvSpPr/>
          <p:nvPr/>
        </p:nvSpPr>
        <p:spPr>
          <a:xfrm>
            <a:off x="2934269" y="1095695"/>
            <a:ext cx="6209731" cy="369332"/>
          </a:xfrm>
          <a:prstGeom prst="rect">
            <a:avLst/>
          </a:prstGeom>
        </p:spPr>
        <p:txBody>
          <a:bodyPr wrap="square">
            <a:spAutoFit/>
          </a:bodyPr>
          <a:lstStyle/>
          <a:p>
            <a:pPr algn="r"/>
            <a:r>
              <a:rPr lang="en-US" sz="1800" dirty="0">
                <a:hlinkClick r:id="rId2"/>
              </a:rPr>
              <a:t>http://10statesstandards.com/waterrev2012.pdf</a:t>
            </a:r>
            <a:endParaRPr lang="en-US" sz="1800" dirty="0"/>
          </a:p>
        </p:txBody>
      </p:sp>
      <p:sp>
        <p:nvSpPr>
          <p:cNvPr id="24" name="TextBox 23"/>
          <p:cNvSpPr txBox="1"/>
          <p:nvPr/>
        </p:nvSpPr>
        <p:spPr>
          <a:xfrm>
            <a:off x="843483" y="6396335"/>
            <a:ext cx="7459093" cy="461665"/>
          </a:xfrm>
          <a:prstGeom prst="rect">
            <a:avLst/>
          </a:prstGeom>
          <a:noFill/>
        </p:spPr>
        <p:txBody>
          <a:bodyPr wrap="none" rtlCol="0">
            <a:spAutoFit/>
          </a:bodyPr>
          <a:lstStyle/>
          <a:p>
            <a:r>
              <a:rPr lang="en-US" sz="2400" dirty="0">
                <a:solidFill>
                  <a:schemeClr val="accent4"/>
                </a:solidFill>
              </a:rPr>
              <a:t>Hydraulic flocculators allowed only by special permission!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major assumptions of the </a:t>
            </a:r>
            <a:r>
              <a:rPr lang="en-US" sz="3200" dirty="0"/>
              <a:t>AguaClara Hydraulic Flocculation Model</a:t>
            </a:r>
            <a:endParaRPr lang="en-US" dirty="0"/>
          </a:p>
        </p:txBody>
      </p:sp>
      <p:sp>
        <p:nvSpPr>
          <p:cNvPr id="3" name="Content Placeholder 2"/>
          <p:cNvSpPr>
            <a:spLocks noGrp="1"/>
          </p:cNvSpPr>
          <p:nvPr>
            <p:ph idx="1"/>
          </p:nvPr>
        </p:nvSpPr>
        <p:spPr/>
        <p:txBody>
          <a:bodyPr/>
          <a:lstStyle/>
          <a:p>
            <a:r>
              <a:rPr lang="en-US" dirty="0"/>
              <a:t>Long range transport velocity to a collision scales with the average separation distance of the particles</a:t>
            </a:r>
          </a:p>
          <a:p>
            <a:r>
              <a:rPr lang="en-US" dirty="0"/>
              <a:t>Relative velocities between particles are dominated by viscous shear (not inertia)</a:t>
            </a:r>
          </a:p>
          <a:p>
            <a:pPr lvl="1"/>
            <a:r>
              <a:rPr lang="en-US" dirty="0"/>
              <a:t>Separation distance is smaller than inner viscous scale</a:t>
            </a:r>
          </a:p>
          <a:p>
            <a:r>
              <a:rPr lang="en-US" dirty="0"/>
              <a:t>In fluid shear only similarly sized particles can collide</a:t>
            </a:r>
          </a:p>
          <a:p>
            <a:r>
              <a:rPr lang="en-US" dirty="0"/>
              <a:t>Plug flow!</a:t>
            </a:r>
          </a:p>
          <a:p>
            <a:endParaRPr lang="en-US" dirty="0"/>
          </a:p>
        </p:txBody>
      </p:sp>
      <p:pic>
        <p:nvPicPr>
          <p:cNvPr id="5" name="Picture 4">
            <a:extLst>
              <a:ext uri="{FF2B5EF4-FFF2-40B4-BE49-F238E27FC236}">
                <a16:creationId xmlns:a16="http://schemas.microsoft.com/office/drawing/2014/main" id="{14B2669F-7BB0-46F0-B192-E3E812010974}"/>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7427466" y="2705291"/>
            <a:ext cx="1112394" cy="263127"/>
          </a:xfrm>
          <a:prstGeom prst="rect">
            <a:avLst/>
          </a:prstGeom>
        </p:spPr>
      </p:pic>
    </p:spTree>
    <p:extLst>
      <p:ext uri="{BB962C8B-B14F-4D97-AF65-F5344CB8AC3E}">
        <p14:creationId xmlns:p14="http://schemas.microsoft.com/office/powerpoint/2010/main" val="81332119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3290977" cy="1143000"/>
          </a:xfrm>
        </p:spPr>
        <p:txBody>
          <a:bodyPr/>
          <a:lstStyle/>
          <a:p>
            <a:r>
              <a:rPr lang="en-US" dirty="0"/>
              <a:t>What does </a:t>
            </a:r>
            <a:r>
              <a:rPr lang="en-US" dirty="0" err="1"/>
              <a:t>Gt</a:t>
            </a:r>
            <a:r>
              <a:rPr lang="en-US" dirty="0"/>
              <a:t> mean?</a:t>
            </a:r>
          </a:p>
        </p:txBody>
      </p:sp>
      <p:sp>
        <p:nvSpPr>
          <p:cNvPr id="4" name="TextBox 3"/>
          <p:cNvSpPr txBox="1"/>
          <p:nvPr/>
        </p:nvSpPr>
        <p:spPr>
          <a:xfrm>
            <a:off x="3253562" y="1751253"/>
            <a:ext cx="3930884" cy="461665"/>
          </a:xfrm>
          <a:prstGeom prst="rect">
            <a:avLst/>
          </a:prstGeom>
          <a:noFill/>
        </p:spPr>
        <p:txBody>
          <a:bodyPr wrap="none" rtlCol="0">
            <a:spAutoFit/>
          </a:bodyPr>
          <a:lstStyle/>
          <a:p>
            <a:r>
              <a:rPr lang="en-US" sz="2400" dirty="0"/>
              <a:t>Definition of velocity gradient</a:t>
            </a:r>
          </a:p>
        </p:txBody>
      </p:sp>
      <mc:AlternateContent xmlns:mc="http://schemas.openxmlformats.org/markup-compatibility/2006" xmlns:a14="http://schemas.microsoft.com/office/drawing/2010/main">
        <mc:Choice Requires="a14">
          <p:sp>
            <p:nvSpPr>
              <p:cNvPr id="5" name="TextBox 4"/>
              <p:cNvSpPr txBox="1"/>
              <p:nvPr/>
            </p:nvSpPr>
            <p:spPr>
              <a:xfrm>
                <a:off x="3253562" y="2735357"/>
                <a:ext cx="5624623" cy="830997"/>
              </a:xfrm>
              <a:prstGeom prst="rect">
                <a:avLst/>
              </a:prstGeom>
              <a:noFill/>
            </p:spPr>
            <p:txBody>
              <a:bodyPr wrap="square" rtlCol="0">
                <a:spAutoFit/>
              </a:bodyPr>
              <a:lstStyle/>
              <a:p>
                <a:r>
                  <a:rPr lang="en-US" sz="2400" dirty="0"/>
                  <a:t>Find relative velocity between flocs separated by distance </a:t>
                </a:r>
                <a14:m>
                  <m:oMath xmlns:m="http://schemas.openxmlformats.org/officeDocument/2006/math">
                    <m:r>
                      <a:rPr lang="en-US" sz="2400" i="1">
                        <a:latin typeface="Cambria Math"/>
                      </a:rPr>
                      <m:t>𝛬</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3253562" y="2735357"/>
                <a:ext cx="5624623" cy="830997"/>
              </a:xfrm>
              <a:prstGeom prst="rect">
                <a:avLst/>
              </a:prstGeom>
              <a:blipFill rotWithShape="1">
                <a:blip r:embed="rId6"/>
                <a:stretch>
                  <a:fillRect l="-1735" t="-5882" b="-16176"/>
                </a:stretch>
              </a:blipFill>
            </p:spPr>
            <p:txBody>
              <a:bodyPr/>
              <a:lstStyle/>
              <a:p>
                <a:r>
                  <a:rPr lang="en-US">
                    <a:noFill/>
                  </a:rPr>
                  <a:t> </a:t>
                </a:r>
              </a:p>
            </p:txBody>
          </p:sp>
        </mc:Fallback>
      </mc:AlternateContent>
      <p:sp>
        <p:nvSpPr>
          <p:cNvPr id="6" name="TextBox 5"/>
          <p:cNvSpPr txBox="1"/>
          <p:nvPr/>
        </p:nvSpPr>
        <p:spPr>
          <a:xfrm>
            <a:off x="3253562" y="4053793"/>
            <a:ext cx="5624623" cy="830997"/>
          </a:xfrm>
          <a:prstGeom prst="rect">
            <a:avLst/>
          </a:prstGeom>
          <a:noFill/>
        </p:spPr>
        <p:txBody>
          <a:bodyPr wrap="square" rtlCol="0">
            <a:spAutoFit/>
          </a:bodyPr>
          <a:lstStyle/>
          <a:p>
            <a:r>
              <a:rPr lang="en-US" sz="2400" dirty="0"/>
              <a:t>The relative distance traveled due to fluid deformation is proportional to time </a:t>
            </a:r>
          </a:p>
        </p:txBody>
      </p:sp>
      <p:sp>
        <p:nvSpPr>
          <p:cNvPr id="7" name="TextBox 6"/>
          <p:cNvSpPr txBox="1"/>
          <p:nvPr/>
        </p:nvSpPr>
        <p:spPr>
          <a:xfrm>
            <a:off x="3253562" y="5419686"/>
            <a:ext cx="5507665" cy="1200329"/>
          </a:xfrm>
          <a:prstGeom prst="rect">
            <a:avLst/>
          </a:prstGeom>
          <a:noFill/>
        </p:spPr>
        <p:txBody>
          <a:bodyPr wrap="square" rtlCol="0">
            <a:spAutoFit/>
          </a:bodyPr>
          <a:lstStyle/>
          <a:p>
            <a:r>
              <a:rPr lang="en-US" sz="2400" dirty="0"/>
              <a:t>A </a:t>
            </a:r>
            <a:r>
              <a:rPr lang="en-US" sz="2400" dirty="0" err="1"/>
              <a:t>Gt</a:t>
            </a:r>
            <a:r>
              <a:rPr lang="en-US" sz="2400" dirty="0"/>
              <a:t> of 1 means that the particles have a relative displacement equal to their separation distance</a:t>
            </a:r>
          </a:p>
        </p:txBody>
      </p:sp>
      <p:cxnSp>
        <p:nvCxnSpPr>
          <p:cNvPr id="9" name="Straight Arrow Connector 8"/>
          <p:cNvCxnSpPr/>
          <p:nvPr/>
        </p:nvCxnSpPr>
        <p:spPr bwMode="auto">
          <a:xfrm flipV="1">
            <a:off x="4721548" y="343200"/>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1" name="Straight Arrow Connector 10"/>
          <p:cNvCxnSpPr/>
          <p:nvPr/>
        </p:nvCxnSpPr>
        <p:spPr bwMode="auto">
          <a:xfrm>
            <a:off x="4721548" y="1257591"/>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2" name="TextBox 11"/>
          <p:cNvSpPr txBox="1"/>
          <p:nvPr/>
        </p:nvSpPr>
        <p:spPr>
          <a:xfrm>
            <a:off x="5572133" y="978253"/>
            <a:ext cx="364202" cy="523220"/>
          </a:xfrm>
          <a:prstGeom prst="rect">
            <a:avLst/>
          </a:prstGeom>
          <a:noFill/>
        </p:spPr>
        <p:txBody>
          <a:bodyPr wrap="none" rtlCol="0">
            <a:spAutoFit/>
          </a:bodyPr>
          <a:lstStyle/>
          <a:p>
            <a:r>
              <a:rPr lang="en-US" dirty="0"/>
              <a:t>u</a:t>
            </a:r>
          </a:p>
        </p:txBody>
      </p:sp>
      <p:cxnSp>
        <p:nvCxnSpPr>
          <p:cNvPr id="16" name="Straight Arrow Connector 15"/>
          <p:cNvCxnSpPr/>
          <p:nvPr/>
        </p:nvCxnSpPr>
        <p:spPr bwMode="auto">
          <a:xfrm flipV="1">
            <a:off x="6954985" y="258471"/>
            <a:ext cx="0" cy="914400"/>
          </a:xfrm>
          <a:prstGeom prst="straightConnector1">
            <a:avLst/>
          </a:prstGeom>
          <a:noFill/>
          <a:ln w="127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a:off x="6954985" y="1172862"/>
            <a:ext cx="914400" cy="0"/>
          </a:xfrm>
          <a:prstGeom prst="straightConnector1">
            <a:avLst/>
          </a:prstGeom>
          <a:noFill/>
          <a:ln w="12700" cap="flat" cmpd="sng" algn="ctr">
            <a:solidFill>
              <a:schemeClr val="bg2"/>
            </a:solidFill>
            <a:prstDash val="solid"/>
            <a:round/>
            <a:headEnd type="none" w="lg" len="med"/>
            <a:tailEnd type="arrow"/>
          </a:ln>
          <a:effectLst/>
        </p:spPr>
      </p:cxnSp>
      <p:sp>
        <p:nvSpPr>
          <p:cNvPr id="18" name="TextBox 17"/>
          <p:cNvSpPr txBox="1"/>
          <p:nvPr/>
        </p:nvSpPr>
        <p:spPr>
          <a:xfrm>
            <a:off x="7806976" y="883409"/>
            <a:ext cx="364202" cy="523220"/>
          </a:xfrm>
          <a:prstGeom prst="rect">
            <a:avLst/>
          </a:prstGeom>
          <a:noFill/>
        </p:spPr>
        <p:txBody>
          <a:bodyPr wrap="none" rtlCol="0">
            <a:spAutoFit/>
          </a:bodyPr>
          <a:lstStyle/>
          <a:p>
            <a:r>
              <a:rPr lang="en-US" dirty="0"/>
              <a:t>x</a:t>
            </a:r>
          </a:p>
        </p:txBody>
      </p:sp>
      <p:sp>
        <p:nvSpPr>
          <p:cNvPr id="19" name="TextBox 18"/>
          <p:cNvSpPr txBox="1"/>
          <p:nvPr/>
        </p:nvSpPr>
        <p:spPr>
          <a:xfrm>
            <a:off x="6793423" y="-188955"/>
            <a:ext cx="364202" cy="523220"/>
          </a:xfrm>
          <a:prstGeom prst="rect">
            <a:avLst/>
          </a:prstGeom>
          <a:noFill/>
        </p:spPr>
        <p:txBody>
          <a:bodyPr wrap="none" rtlCol="0">
            <a:spAutoFit/>
          </a:bodyPr>
          <a:lstStyle/>
          <a:p>
            <a:r>
              <a:rPr lang="en-US" dirty="0"/>
              <a:t>y</a:t>
            </a:r>
          </a:p>
        </p:txBody>
      </p:sp>
      <p:pic>
        <p:nvPicPr>
          <p:cNvPr id="20" name="Picture 24 1"/>
          <p:cNvPicPr>
            <a:picLocks noChangeAspect="1" noChangeArrowheads="1"/>
          </p:cNvPicPr>
          <p:nvPr/>
        </p:nvPicPr>
        <p:blipFill>
          <a:blip r:embed="rId7" cstate="screen"/>
          <a:srcRect/>
          <a:stretch>
            <a:fillRect/>
          </a:stretch>
        </p:blipFill>
        <p:spPr bwMode="auto">
          <a:xfrm rot="16200000">
            <a:off x="6861323" y="1079993"/>
            <a:ext cx="187325" cy="185738"/>
          </a:xfrm>
          <a:prstGeom prst="rect">
            <a:avLst/>
          </a:prstGeom>
          <a:noFill/>
          <a:ln w="12700">
            <a:noFill/>
            <a:miter lim="800000"/>
            <a:headEnd type="none" w="lg" len="med"/>
            <a:tailEnd type="none" w="lg" len="med"/>
          </a:ln>
          <a:effectLst/>
        </p:spPr>
      </p:pic>
      <p:pic>
        <p:nvPicPr>
          <p:cNvPr id="21" name="Picture 24 2"/>
          <p:cNvPicPr>
            <a:picLocks noChangeAspect="1" noChangeArrowheads="1"/>
          </p:cNvPicPr>
          <p:nvPr/>
        </p:nvPicPr>
        <p:blipFill>
          <a:blip r:embed="rId7" cstate="screen"/>
          <a:srcRect/>
          <a:stretch>
            <a:fillRect/>
          </a:stretch>
        </p:blipFill>
        <p:spPr bwMode="auto">
          <a:xfrm rot="16200000">
            <a:off x="7482791" y="373122"/>
            <a:ext cx="187325" cy="185738"/>
          </a:xfrm>
          <a:prstGeom prst="rect">
            <a:avLst/>
          </a:prstGeom>
          <a:noFill/>
          <a:ln w="12700">
            <a:noFill/>
            <a:miter lim="800000"/>
            <a:headEnd type="none" w="lg" len="med"/>
            <a:tailEnd type="none" w="lg" len="med"/>
          </a:ln>
          <a:effectLst/>
        </p:spPr>
      </p:pic>
      <mc:AlternateContent xmlns:mc="http://schemas.openxmlformats.org/markup-compatibility/2006" xmlns:a14="http://schemas.microsoft.com/office/drawing/2010/main">
        <mc:Choice Requires="a14">
          <p:sp>
            <p:nvSpPr>
              <p:cNvPr id="22" name="Rectangle 21"/>
              <p:cNvSpPr/>
              <p:nvPr/>
            </p:nvSpPr>
            <p:spPr>
              <a:xfrm>
                <a:off x="6177863" y="517748"/>
                <a:ext cx="873506" cy="400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a:latin typeface="Cambria Math"/>
                        </a:rPr>
                        <m:t>𝛬</m:t>
                      </m:r>
                    </m:oMath>
                  </m:oMathPara>
                </a14:m>
                <a:endParaRPr lang="en-US" sz="2000" dirty="0"/>
              </a:p>
            </p:txBody>
          </p:sp>
        </mc:Choice>
        <mc:Fallback xmlns="">
          <p:sp>
            <p:nvSpPr>
              <p:cNvPr id="22" name="Rectangle 21"/>
              <p:cNvSpPr>
                <a:spLocks noRot="1" noChangeAspect="1" noMove="1" noResize="1" noEditPoints="1" noAdjustHandles="1" noChangeArrowheads="1" noChangeShapeType="1" noTextEdit="1"/>
              </p:cNvSpPr>
              <p:nvPr/>
            </p:nvSpPr>
            <p:spPr>
              <a:xfrm>
                <a:off x="6177863" y="517748"/>
                <a:ext cx="873506" cy="400110"/>
              </a:xfrm>
              <a:prstGeom prst="rect">
                <a:avLst/>
              </a:prstGeom>
              <a:blipFill rotWithShape="1">
                <a:blip r:embed="rId8"/>
                <a:stretch>
                  <a:fillRect/>
                </a:stretch>
              </a:blipFill>
            </p:spPr>
            <p:txBody>
              <a:bodyPr/>
              <a:lstStyle/>
              <a:p>
                <a:r>
                  <a:rPr lang="en-US">
                    <a:noFill/>
                  </a:rPr>
                  <a:t> </a:t>
                </a:r>
              </a:p>
            </p:txBody>
          </p:sp>
        </mc:Fallback>
      </mc:AlternateContent>
      <p:sp>
        <p:nvSpPr>
          <p:cNvPr id="23" name="TextBox 22"/>
          <p:cNvSpPr txBox="1"/>
          <p:nvPr/>
        </p:nvSpPr>
        <p:spPr>
          <a:xfrm>
            <a:off x="4539447" y="-133359"/>
            <a:ext cx="364202" cy="523220"/>
          </a:xfrm>
          <a:prstGeom prst="rect">
            <a:avLst/>
          </a:prstGeom>
          <a:noFill/>
        </p:spPr>
        <p:txBody>
          <a:bodyPr wrap="none" rtlCol="0">
            <a:spAutoFit/>
          </a:bodyPr>
          <a:lstStyle/>
          <a:p>
            <a:r>
              <a:rPr lang="en-US" dirty="0"/>
              <a:t>y</a:t>
            </a:r>
          </a:p>
        </p:txBody>
      </p:sp>
      <mc:AlternateContent xmlns:mc="http://schemas.openxmlformats.org/markup-compatibility/2006" xmlns:a14="http://schemas.microsoft.com/office/drawing/2010/main">
        <mc:Choice Requires="a14">
          <p:sp>
            <p:nvSpPr>
              <p:cNvPr id="24" name="Rectangle 23"/>
              <p:cNvSpPr/>
              <p:nvPr/>
            </p:nvSpPr>
            <p:spPr>
              <a:xfrm>
                <a:off x="7052538" y="1131756"/>
                <a:ext cx="1118640" cy="328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a:rPr>
                            <m:t>𝐿</m:t>
                          </m:r>
                        </m:e>
                        <m:sub>
                          <m:r>
                            <a:rPr lang="en-US" sz="1400" i="1">
                              <a:latin typeface="Cambria Math"/>
                            </a:rPr>
                            <m:t>𝐷𝑒𝑓𝑜𝑟𝑚𝑎𝑡𝑖𝑜𝑛</m:t>
                          </m:r>
                        </m:sub>
                      </m:sSub>
                    </m:oMath>
                  </m:oMathPara>
                </a14:m>
                <a:endParaRPr lang="en-US" sz="1400" dirty="0"/>
              </a:p>
            </p:txBody>
          </p:sp>
        </mc:Choice>
        <mc:Fallback xmlns="">
          <p:sp>
            <p:nvSpPr>
              <p:cNvPr id="24" name="Rectangle 23"/>
              <p:cNvSpPr>
                <a:spLocks noRot="1" noChangeAspect="1" noMove="1" noResize="1" noEditPoints="1" noAdjustHandles="1" noChangeArrowheads="1" noChangeShapeType="1" noTextEdit="1"/>
              </p:cNvSpPr>
              <p:nvPr/>
            </p:nvSpPr>
            <p:spPr>
              <a:xfrm>
                <a:off x="7052538" y="1131756"/>
                <a:ext cx="1118640" cy="328167"/>
              </a:xfrm>
              <a:prstGeom prst="rect">
                <a:avLst/>
              </a:prstGeom>
              <a:blipFill rotWithShape="1">
                <a:blip r:embed="rId9"/>
                <a:stretch>
                  <a:fillRect b="-3774"/>
                </a:stretch>
              </a:blipFill>
            </p:spPr>
            <p:txBody>
              <a:bodyPr/>
              <a:lstStyle/>
              <a:p>
                <a:r>
                  <a:rPr lang="en-US">
                    <a:noFill/>
                  </a:rPr>
                  <a:t> </a:t>
                </a:r>
              </a:p>
            </p:txBody>
          </p:sp>
        </mc:Fallback>
      </mc:AlternateContent>
      <p:cxnSp>
        <p:nvCxnSpPr>
          <p:cNvPr id="26" name="Straight Arrow Connector 25"/>
          <p:cNvCxnSpPr/>
          <p:nvPr/>
        </p:nvCxnSpPr>
        <p:spPr bwMode="auto">
          <a:xfrm flipV="1">
            <a:off x="4721548" y="343200"/>
            <a:ext cx="533481" cy="914391"/>
          </a:xfrm>
          <a:prstGeom prst="straightConnector1">
            <a:avLst/>
          </a:prstGeom>
          <a:noFill/>
          <a:ln w="12700" cap="flat" cmpd="sng" algn="ctr">
            <a:solidFill>
              <a:schemeClr val="bg2"/>
            </a:solidFill>
            <a:prstDash val="solid"/>
            <a:round/>
            <a:headEnd type="none" w="lg" len="med"/>
            <a:tailEnd type="arrow"/>
          </a:ln>
          <a:effectLst/>
        </p:spPr>
      </p:cxnSp>
      <p:cxnSp>
        <p:nvCxnSpPr>
          <p:cNvPr id="28" name="Straight Arrow Connector 27"/>
          <p:cNvCxnSpPr/>
          <p:nvPr/>
        </p:nvCxnSpPr>
        <p:spPr bwMode="auto">
          <a:xfrm>
            <a:off x="4721548" y="427139"/>
            <a:ext cx="475003" cy="0"/>
          </a:xfrm>
          <a:prstGeom prst="straightConnector1">
            <a:avLst/>
          </a:prstGeom>
          <a:noFill/>
          <a:ln w="12700" cap="flat" cmpd="sng" algn="ctr">
            <a:solidFill>
              <a:schemeClr val="bg2"/>
            </a:solidFill>
            <a:prstDash val="solid"/>
            <a:round/>
            <a:headEnd type="none" w="lg" len="med"/>
            <a:tailEnd type="arrow"/>
          </a:ln>
          <a:effectLst/>
        </p:spPr>
      </p:cxnSp>
      <p:cxnSp>
        <p:nvCxnSpPr>
          <p:cNvPr id="32" name="Straight Arrow Connector 31"/>
          <p:cNvCxnSpPr/>
          <p:nvPr/>
        </p:nvCxnSpPr>
        <p:spPr bwMode="auto">
          <a:xfrm>
            <a:off x="4721548" y="613769"/>
            <a:ext cx="379310" cy="0"/>
          </a:xfrm>
          <a:prstGeom prst="straightConnector1">
            <a:avLst/>
          </a:prstGeom>
          <a:noFill/>
          <a:ln w="12700" cap="flat" cmpd="sng" algn="ctr">
            <a:solidFill>
              <a:schemeClr val="bg2"/>
            </a:solidFill>
            <a:prstDash val="solid"/>
            <a:round/>
            <a:headEnd type="none" w="lg" len="med"/>
            <a:tailEnd type="arrow"/>
          </a:ln>
          <a:effectLst/>
        </p:spPr>
      </p:cxnSp>
      <p:cxnSp>
        <p:nvCxnSpPr>
          <p:cNvPr id="34" name="Straight Arrow Connector 33"/>
          <p:cNvCxnSpPr/>
          <p:nvPr/>
        </p:nvCxnSpPr>
        <p:spPr bwMode="auto">
          <a:xfrm>
            <a:off x="4721548" y="800400"/>
            <a:ext cx="266740" cy="0"/>
          </a:xfrm>
          <a:prstGeom prst="straightConnector1">
            <a:avLst/>
          </a:prstGeom>
          <a:noFill/>
          <a:ln w="12700" cap="flat" cmpd="sng" algn="ctr">
            <a:solidFill>
              <a:schemeClr val="bg2"/>
            </a:solidFill>
            <a:prstDash val="solid"/>
            <a:round/>
            <a:headEnd type="none" w="lg" len="med"/>
            <a:tailEnd type="arrow"/>
          </a:ln>
          <a:effectLst/>
        </p:spPr>
      </p:cxnSp>
      <p:cxnSp>
        <p:nvCxnSpPr>
          <p:cNvPr id="36" name="Straight Arrow Connector 35"/>
          <p:cNvCxnSpPr/>
          <p:nvPr/>
        </p:nvCxnSpPr>
        <p:spPr bwMode="auto">
          <a:xfrm flipV="1">
            <a:off x="6965618" y="443167"/>
            <a:ext cx="628597" cy="1"/>
          </a:xfrm>
          <a:prstGeom prst="straightConnector1">
            <a:avLst/>
          </a:prstGeom>
          <a:noFill/>
          <a:ln w="12700" cap="flat" cmpd="sng" algn="ctr">
            <a:solidFill>
              <a:schemeClr val="bg2"/>
            </a:solidFill>
            <a:prstDash val="solid"/>
            <a:round/>
            <a:headEnd type="none" w="lg" len="med"/>
            <a:tailEnd type="arrow"/>
          </a:ln>
          <a:effectLst/>
        </p:spPr>
      </p:cxnSp>
      <p:cxnSp>
        <p:nvCxnSpPr>
          <p:cNvPr id="39" name="Straight Arrow Connector 38"/>
          <p:cNvCxnSpPr/>
          <p:nvPr/>
        </p:nvCxnSpPr>
        <p:spPr bwMode="auto">
          <a:xfrm flipH="1" flipV="1">
            <a:off x="7572949" y="435955"/>
            <a:ext cx="7010" cy="738333"/>
          </a:xfrm>
          <a:prstGeom prst="straightConnector1">
            <a:avLst/>
          </a:prstGeom>
          <a:noFill/>
          <a:ln w="12700" cap="flat" cmpd="sng" algn="ctr">
            <a:solidFill>
              <a:schemeClr val="bg2"/>
            </a:solidFill>
            <a:prstDash val="solid"/>
            <a:round/>
            <a:headEnd type="none" w="lg" len="med"/>
            <a:tailEnd type="arrow"/>
          </a:ln>
          <a:effectLst/>
        </p:spPr>
      </p:cxnSp>
      <p:sp>
        <p:nvSpPr>
          <p:cNvPr id="40" name="TextBox 39"/>
          <p:cNvSpPr txBox="1"/>
          <p:nvPr/>
        </p:nvSpPr>
        <p:spPr>
          <a:xfrm>
            <a:off x="4887174" y="-19604"/>
            <a:ext cx="848309" cy="338554"/>
          </a:xfrm>
          <a:prstGeom prst="rect">
            <a:avLst/>
          </a:prstGeom>
          <a:noFill/>
        </p:spPr>
        <p:txBody>
          <a:bodyPr wrap="none" rtlCol="0">
            <a:spAutoFit/>
          </a:bodyPr>
          <a:lstStyle/>
          <a:p>
            <a:r>
              <a:rPr lang="en-US" sz="1600" dirty="0"/>
              <a:t>velocity</a:t>
            </a:r>
          </a:p>
        </p:txBody>
      </p:sp>
      <p:sp>
        <p:nvSpPr>
          <p:cNvPr id="41" name="TextBox 40"/>
          <p:cNvSpPr txBox="1"/>
          <p:nvPr/>
        </p:nvSpPr>
        <p:spPr>
          <a:xfrm>
            <a:off x="7059429" y="-26327"/>
            <a:ext cx="2075972" cy="338554"/>
          </a:xfrm>
          <a:prstGeom prst="rect">
            <a:avLst/>
          </a:prstGeom>
          <a:noFill/>
        </p:spPr>
        <p:txBody>
          <a:bodyPr wrap="square" rtlCol="0">
            <a:spAutoFit/>
          </a:bodyPr>
          <a:lstStyle/>
          <a:p>
            <a:r>
              <a:rPr lang="en-US" sz="1600" dirty="0"/>
              <a:t>Displacement in time t</a:t>
            </a:r>
          </a:p>
        </p:txBody>
      </p:sp>
      <mc:AlternateContent xmlns:mc="http://schemas.openxmlformats.org/markup-compatibility/2006" xmlns:a14="http://schemas.microsoft.com/office/drawing/2010/main">
        <mc:Choice Requires="a14">
          <p:sp>
            <p:nvSpPr>
              <p:cNvPr id="42" name="Rectangle 41"/>
              <p:cNvSpPr/>
              <p:nvPr/>
            </p:nvSpPr>
            <p:spPr>
              <a:xfrm>
                <a:off x="5255029" y="149673"/>
                <a:ext cx="588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𝑣</m:t>
                          </m:r>
                        </m:e>
                        <m:sub>
                          <m:r>
                            <a:rPr lang="en-US" i="1">
                              <a:latin typeface="Cambria Math"/>
                            </a:rPr>
                            <m:t>𝑟</m:t>
                          </m:r>
                        </m:sub>
                      </m:sSub>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5255029" y="149673"/>
                <a:ext cx="588879" cy="523220"/>
              </a:xfrm>
              <a:prstGeom prst="rect">
                <a:avLst/>
              </a:prstGeom>
              <a:blipFill rotWithShape="1">
                <a:blip r:embed="rId10"/>
                <a:stretch>
                  <a:fillRect/>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CDBD9D13-B803-4C4F-A6ED-7DE5AD01CAE8}"/>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2772" y="1752455"/>
            <a:ext cx="2870789" cy="4366123"/>
          </a:xfrm>
          <a:prstGeom prst="rect">
            <a:avLst/>
          </a:prstGeom>
        </p:spPr>
      </p:pic>
      <p:pic>
        <p:nvPicPr>
          <p:cNvPr id="25" name="Picture 24">
            <a:extLst>
              <a:ext uri="{FF2B5EF4-FFF2-40B4-BE49-F238E27FC236}">
                <a16:creationId xmlns:a16="http://schemas.microsoft.com/office/drawing/2014/main" id="{BA7E0B8A-520F-4D7F-9068-870CF913C1CC}"/>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012178" y="3374172"/>
            <a:ext cx="1432381" cy="556190"/>
          </a:xfrm>
          <a:prstGeom prst="rect">
            <a:avLst/>
          </a:prstGeom>
        </p:spPr>
      </p:pic>
    </p:spTree>
    <p:extLst>
      <p:ext uri="{BB962C8B-B14F-4D97-AF65-F5344CB8AC3E}">
        <p14:creationId xmlns:p14="http://schemas.microsoft.com/office/powerpoint/2010/main" val="383956310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effectLst/>
        </p:spPr>
        <p:txBody>
          <a:bodyPr/>
          <a:lstStyle/>
          <a:p>
            <a:r>
              <a:rPr lang="en-US" dirty="0"/>
              <a:t>Fractal Flocculation Conclusions</a:t>
            </a:r>
          </a:p>
        </p:txBody>
      </p:sp>
      <p:sp>
        <p:nvSpPr>
          <p:cNvPr id="96259" name="Rectangle 3"/>
          <p:cNvSpPr>
            <a:spLocks noGrp="1" noChangeArrowheads="1"/>
          </p:cNvSpPr>
          <p:nvPr>
            <p:ph idx="1"/>
          </p:nvPr>
        </p:nvSpPr>
        <p:spPr/>
        <p:txBody>
          <a:bodyPr/>
          <a:lstStyle/>
          <a:p>
            <a:pPr>
              <a:lnSpc>
                <a:spcPct val="90000"/>
              </a:lnSpc>
            </a:pPr>
            <a:r>
              <a:rPr lang="en-US" sz="2800" dirty="0"/>
              <a:t>It is difficult to flocculate to a low residual turbidity because the time between effective collisions increases as the number of primary particles decreases</a:t>
            </a:r>
          </a:p>
          <a:p>
            <a:pPr>
              <a:lnSpc>
                <a:spcPct val="90000"/>
              </a:lnSpc>
            </a:pPr>
            <a:r>
              <a:rPr lang="en-US" sz="2800" dirty="0"/>
              <a:t>Primary particles can’t attach to flocs in shear flow</a:t>
            </a:r>
          </a:p>
          <a:p>
            <a:pPr lvl="1">
              <a:lnSpc>
                <a:spcPct val="90000"/>
              </a:lnSpc>
            </a:pPr>
            <a:r>
              <a:rPr lang="en-US" sz="2400" dirty="0"/>
              <a:t>Likely because of the boundary layer of fluid around the floc</a:t>
            </a:r>
          </a:p>
          <a:p>
            <a:pPr>
              <a:lnSpc>
                <a:spcPct val="90000"/>
              </a:lnSpc>
            </a:pPr>
            <a:r>
              <a:rPr lang="en-US" sz="2800" dirty="0"/>
              <a:t>Getting rid of the last primary particles is our challenge!</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272846" y="296174"/>
            <a:ext cx="2573871" cy="1143000"/>
          </a:xfrm>
          <a:effectLst/>
        </p:spPr>
        <p:txBody>
          <a:bodyPr/>
          <a:lstStyle/>
          <a:p>
            <a:r>
              <a:rPr lang="en-US" dirty="0"/>
              <a:t>Review</a:t>
            </a:r>
          </a:p>
        </p:txBody>
      </p:sp>
      <p:sp>
        <p:nvSpPr>
          <p:cNvPr id="143363" name="Rectangle 3"/>
          <p:cNvSpPr>
            <a:spLocks noGrp="1" noChangeArrowheads="1"/>
          </p:cNvSpPr>
          <p:nvPr>
            <p:ph idx="1"/>
          </p:nvPr>
        </p:nvSpPr>
        <p:spPr>
          <a:xfrm>
            <a:off x="685800" y="1657519"/>
            <a:ext cx="6781800" cy="4114800"/>
          </a:xfrm>
        </p:spPr>
        <p:txBody>
          <a:bodyPr/>
          <a:lstStyle/>
          <a:p>
            <a:pPr>
              <a:lnSpc>
                <a:spcPct val="90000"/>
              </a:lnSpc>
            </a:pPr>
            <a:r>
              <a:rPr lang="en-US" dirty="0"/>
              <a:t>Why does increasing initial turbidity decrease the initial time between collisions?</a:t>
            </a:r>
          </a:p>
          <a:p>
            <a:pPr>
              <a:lnSpc>
                <a:spcPct val="90000"/>
              </a:lnSpc>
            </a:pPr>
            <a:r>
              <a:rPr lang="en-US" dirty="0"/>
              <a:t>Which terms in the model are determined by the flocculator design?</a:t>
            </a:r>
          </a:p>
          <a:p>
            <a:pPr>
              <a:lnSpc>
                <a:spcPct val="90000"/>
              </a:lnSpc>
            </a:pPr>
            <a:r>
              <a:rPr lang="en-US" dirty="0"/>
              <a:t>The model assumes plug flow!</a:t>
            </a:r>
          </a:p>
          <a:p>
            <a:pPr>
              <a:lnSpc>
                <a:spcPct val="90000"/>
              </a:lnSpc>
            </a:pPr>
            <a:endParaRPr lang="en-US" dirty="0"/>
          </a:p>
          <a:p>
            <a:pPr>
              <a:lnSpc>
                <a:spcPct val="90000"/>
              </a:lnSpc>
            </a:pPr>
            <a:endParaRPr lang="en-US" dirty="0"/>
          </a:p>
          <a:p>
            <a:pPr>
              <a:lnSpc>
                <a:spcPct val="90000"/>
              </a:lnSpc>
            </a:pPr>
            <a:endParaRPr lang="en-US" dirty="0"/>
          </a:p>
        </p:txBody>
      </p:sp>
      <p:pic>
        <p:nvPicPr>
          <p:cNvPr id="2" name="Picture 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281271" y="387116"/>
            <a:ext cx="1590857" cy="629333"/>
          </a:xfrm>
          <a:prstGeom prst="rect">
            <a:avLst/>
          </a:prstGeom>
        </p:spPr>
      </p:pic>
      <p:pic>
        <p:nvPicPr>
          <p:cNvPr id="3" name="Picture 2"/>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317513" y="296174"/>
            <a:ext cx="3553641" cy="720275"/>
          </a:xfrm>
          <a:prstGeom prst="rect">
            <a:avLst/>
          </a:prstGeom>
        </p:spPr>
      </p:pic>
    </p:spTree>
    <p:extLst>
      <p:ext uri="{BB962C8B-B14F-4D97-AF65-F5344CB8AC3E}">
        <p14:creationId xmlns:p14="http://schemas.microsoft.com/office/powerpoint/2010/main" val="133813003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assumption differences are about the relative velocities</a:t>
            </a:r>
          </a:p>
        </p:txBody>
      </p:sp>
      <p:sp>
        <p:nvSpPr>
          <p:cNvPr id="3" name="Content Placeholder 2"/>
          <p:cNvSpPr>
            <a:spLocks noGrp="1"/>
          </p:cNvSpPr>
          <p:nvPr>
            <p:ph idx="1"/>
          </p:nvPr>
        </p:nvSpPr>
        <p:spPr/>
        <p:txBody>
          <a:bodyPr/>
          <a:lstStyle/>
          <a:p>
            <a:r>
              <a:rPr lang="en-US" dirty="0"/>
              <a:t>Classic particle collision models assume that the average relative velocity of two particles is set by the length scale of the </a:t>
            </a:r>
            <a:r>
              <a:rPr lang="en-US" b="1" dirty="0"/>
              <a:t>diameter</a:t>
            </a:r>
            <a:r>
              <a:rPr lang="en-US" dirty="0"/>
              <a:t> of the particles regardless of their separation distance</a:t>
            </a:r>
          </a:p>
          <a:p>
            <a:r>
              <a:rPr lang="en-US" dirty="0"/>
              <a:t>We hypothesize that the majority of the transport time is spent in a long random walk with relative velocities based on the </a:t>
            </a:r>
            <a:r>
              <a:rPr lang="en-US" b="1" dirty="0"/>
              <a:t>average particle separation </a:t>
            </a:r>
            <a:r>
              <a:rPr lang="en-US" dirty="0"/>
              <a:t>distance (</a:t>
            </a:r>
            <a:r>
              <a:rPr lang="en-US" dirty="0">
                <a:latin typeface="Symbol" pitchFamily="18" charset="2"/>
              </a:rPr>
              <a:t>L</a:t>
            </a:r>
            <a:r>
              <a:rPr lang="en-US" dirty="0"/>
              <a:t>)*</a:t>
            </a:r>
          </a:p>
          <a:p>
            <a:endParaRPr lang="en-US" dirty="0"/>
          </a:p>
        </p:txBody>
      </p:sp>
      <p:sp>
        <p:nvSpPr>
          <p:cNvPr id="4" name="TextBox 3"/>
          <p:cNvSpPr txBox="1"/>
          <p:nvPr/>
        </p:nvSpPr>
        <p:spPr>
          <a:xfrm>
            <a:off x="5899201" y="6334780"/>
            <a:ext cx="3244799" cy="523220"/>
          </a:xfrm>
          <a:prstGeom prst="rect">
            <a:avLst/>
          </a:prstGeom>
          <a:noFill/>
        </p:spPr>
        <p:txBody>
          <a:bodyPr wrap="none" rtlCol="0">
            <a:spAutoFit/>
          </a:bodyPr>
          <a:lstStyle/>
          <a:p>
            <a:r>
              <a:rPr lang="en-US" dirty="0"/>
              <a:t>* Edge of knowledge</a:t>
            </a:r>
          </a:p>
        </p:txBody>
      </p:sp>
    </p:spTree>
    <p:extLst>
      <p:ext uri="{BB962C8B-B14F-4D97-AF65-F5344CB8AC3E}">
        <p14:creationId xmlns:p14="http://schemas.microsoft.com/office/powerpoint/2010/main" val="45401322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Proposed </a:t>
            </a:r>
            <a:r>
              <a:rPr lang="en-US" dirty="0">
                <a:latin typeface="Symbol" pitchFamily="18" charset="2"/>
              </a:rPr>
              <a:t>(L)</a:t>
            </a:r>
            <a:r>
              <a:rPr lang="en-US" dirty="0"/>
              <a:t> Long Range Transport Hypothesis*</a:t>
            </a:r>
          </a:p>
        </p:txBody>
      </p:sp>
      <p:sp>
        <p:nvSpPr>
          <p:cNvPr id="3" name="Content Placeholder 2"/>
          <p:cNvSpPr>
            <a:spLocks noGrp="1"/>
          </p:cNvSpPr>
          <p:nvPr>
            <p:ph idx="1"/>
          </p:nvPr>
        </p:nvSpPr>
        <p:spPr/>
        <p:txBody>
          <a:bodyPr/>
          <a:lstStyle/>
          <a:p>
            <a:r>
              <a:rPr lang="en-US" sz="2800" dirty="0"/>
              <a:t>At all times there exists a differential VOLUME of fluid that will transport any particle with its center located within that differential VOLUME to a collision of the particle and collector between</a:t>
            </a:r>
            <a:br>
              <a:rPr lang="en-US" sz="2800" dirty="0"/>
            </a:br>
            <a:r>
              <a:rPr lang="en-US" sz="2800" dirty="0"/>
              <a:t>and </a:t>
            </a:r>
          </a:p>
          <a:p>
            <a:r>
              <a:rPr lang="en-US" sz="2800" dirty="0"/>
              <a:t>The time required for that final transport to a collision is </a:t>
            </a:r>
          </a:p>
          <a:p>
            <a:r>
              <a:rPr lang="en-US" sz="2800" dirty="0"/>
              <a:t>Long range transport delivers the particle to the differential volume for the final slow transport to the collision</a:t>
            </a:r>
          </a:p>
          <a:p>
            <a:r>
              <a:rPr lang="en-US" sz="2400" dirty="0"/>
              <a:t>Next… characterize the time for the long range transport</a:t>
            </a:r>
          </a:p>
        </p:txBody>
      </p:sp>
      <p:sp>
        <p:nvSpPr>
          <p:cNvPr id="9" name="TextBox 8"/>
          <p:cNvSpPr txBox="1"/>
          <p:nvPr/>
        </p:nvSpPr>
        <p:spPr>
          <a:xfrm>
            <a:off x="6772838" y="6457890"/>
            <a:ext cx="2371162" cy="400110"/>
          </a:xfrm>
          <a:prstGeom prst="rect">
            <a:avLst/>
          </a:prstGeom>
          <a:noFill/>
        </p:spPr>
        <p:txBody>
          <a:bodyPr wrap="none" rtlCol="0">
            <a:spAutoFit/>
          </a:bodyPr>
          <a:lstStyle/>
          <a:p>
            <a:r>
              <a:rPr lang="en-US" sz="2000" dirty="0"/>
              <a:t>* Edge of knowledge</a:t>
            </a:r>
          </a:p>
        </p:txBody>
      </p:sp>
      <p:grpSp>
        <p:nvGrpSpPr>
          <p:cNvPr id="10" name="Group 9"/>
          <p:cNvGrpSpPr/>
          <p:nvPr/>
        </p:nvGrpSpPr>
        <p:grpSpPr>
          <a:xfrm>
            <a:off x="8108830" y="1627800"/>
            <a:ext cx="969045" cy="336430"/>
            <a:chOff x="2303253" y="3303917"/>
            <a:chExt cx="3344179" cy="756252"/>
          </a:xfrm>
        </p:grpSpPr>
        <p:sp>
          <p:nvSpPr>
            <p:cNvPr id="11" name="Freeform 10"/>
            <p:cNvSpPr/>
            <p:nvPr/>
          </p:nvSpPr>
          <p:spPr>
            <a:xfrm>
              <a:off x="2343515" y="3387309"/>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2303253" y="3303917"/>
              <a:ext cx="3303917" cy="672860"/>
            </a:xfrm>
            <a:custGeom>
              <a:avLst/>
              <a:gdLst>
                <a:gd name="connsiteX0" fmla="*/ 0 w 1820174"/>
                <a:gd name="connsiteY0" fmla="*/ 0 h 629728"/>
                <a:gd name="connsiteX1" fmla="*/ 1250831 w 1820174"/>
                <a:gd name="connsiteY1" fmla="*/ 603849 h 629728"/>
                <a:gd name="connsiteX2" fmla="*/ 1820174 w 1820174"/>
                <a:gd name="connsiteY2" fmla="*/ 629728 h 629728"/>
                <a:gd name="connsiteX3" fmla="*/ 733246 w 1820174"/>
                <a:gd name="connsiteY3" fmla="*/ 0 h 629728"/>
                <a:gd name="connsiteX4" fmla="*/ 0 w 1820174"/>
                <a:gd name="connsiteY4" fmla="*/ 0 h 629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0174" h="629728">
                  <a:moveTo>
                    <a:pt x="0" y="0"/>
                  </a:moveTo>
                  <a:lnTo>
                    <a:pt x="1250831" y="603849"/>
                  </a:lnTo>
                  <a:lnTo>
                    <a:pt x="1820174" y="629728"/>
                  </a:lnTo>
                  <a:lnTo>
                    <a:pt x="733246" y="0"/>
                  </a:lnTo>
                  <a:lnTo>
                    <a:pt x="0" y="0"/>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0"/>
              <a:endCxn id="12" idx="0"/>
            </p:cNvCxnSpPr>
            <p:nvPr/>
          </p:nvCxnSpPr>
          <p:spPr>
            <a:xfrm flipH="1" flipV="1">
              <a:off x="2303253" y="330391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1" idx="2"/>
              <a:endCxn id="12" idx="2"/>
            </p:cNvCxnSpPr>
            <p:nvPr/>
          </p:nvCxnSpPr>
          <p:spPr>
            <a:xfrm flipH="1" flipV="1">
              <a:off x="5607170" y="3976777"/>
              <a:ext cx="40262" cy="83392"/>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E2C1BAAA-1BAC-45E8-9894-3DBEFA17CFA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897417" y="2948388"/>
            <a:ext cx="1012953" cy="425120"/>
          </a:xfrm>
          <a:prstGeom prst="rect">
            <a:avLst/>
          </a:prstGeom>
        </p:spPr>
      </p:pic>
      <p:pic>
        <p:nvPicPr>
          <p:cNvPr id="16" name="Picture 15">
            <a:extLst>
              <a:ext uri="{FF2B5EF4-FFF2-40B4-BE49-F238E27FC236}">
                <a16:creationId xmlns:a16="http://schemas.microsoft.com/office/drawing/2014/main" id="{B29FE154-269A-4145-8105-7BF190825407}"/>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573716" y="3313721"/>
            <a:ext cx="1164613" cy="488768"/>
          </a:xfrm>
          <a:prstGeom prst="rect">
            <a:avLst/>
          </a:prstGeom>
        </p:spPr>
      </p:pic>
      <p:pic>
        <p:nvPicPr>
          <p:cNvPr id="18" name="Picture 17">
            <a:extLst>
              <a:ext uri="{FF2B5EF4-FFF2-40B4-BE49-F238E27FC236}">
                <a16:creationId xmlns:a16="http://schemas.microsoft.com/office/drawing/2014/main" id="{29077193-013A-44CD-9B06-FE71D0AC4C52}"/>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2494844" y="4312705"/>
            <a:ext cx="617900" cy="463113"/>
          </a:xfrm>
          <a:prstGeom prst="rect">
            <a:avLst/>
          </a:prstGeom>
        </p:spPr>
      </p:pic>
    </p:spTree>
    <p:extLst>
      <p:ext uri="{BB962C8B-B14F-4D97-AF65-F5344CB8AC3E}">
        <p14:creationId xmlns:p14="http://schemas.microsoft.com/office/powerpoint/2010/main" val="143755419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4" name="Rectangle 2"/>
          <p:cNvSpPr>
            <a:spLocks noGrp="1" noChangeArrowheads="1"/>
          </p:cNvSpPr>
          <p:nvPr>
            <p:ph type="title"/>
          </p:nvPr>
        </p:nvSpPr>
        <p:spPr/>
        <p:txBody>
          <a:bodyPr/>
          <a:lstStyle/>
          <a:p>
            <a:r>
              <a:rPr lang="en-US" dirty="0"/>
              <a:t>How much water is cleared (filtered) from a floc’s perspective?</a:t>
            </a:r>
          </a:p>
        </p:txBody>
      </p:sp>
      <p:sp>
        <p:nvSpPr>
          <p:cNvPr id="24585" name="Rectangle 3"/>
          <p:cNvSpPr>
            <a:spLocks noGrp="1" noChangeArrowheads="1"/>
          </p:cNvSpPr>
          <p:nvPr>
            <p:ph idx="1"/>
          </p:nvPr>
        </p:nvSpPr>
        <p:spPr/>
        <p:txBody>
          <a:bodyPr/>
          <a:lstStyle/>
          <a:p>
            <a:r>
              <a:rPr lang="en-US" dirty="0"/>
              <a:t>Volume cleared is proportional to a collision area defined by a circle with diameter = sum of the particle diameters</a:t>
            </a:r>
          </a:p>
          <a:p>
            <a:r>
              <a:rPr lang="en-US" dirty="0"/>
              <a:t>Volume cleared is proportional to time</a:t>
            </a:r>
          </a:p>
          <a:p>
            <a:r>
              <a:rPr lang="en-US" dirty="0"/>
              <a:t>Volume cleared is proportional to the relative velocity between flocs</a:t>
            </a:r>
          </a:p>
          <a:p>
            <a:endParaRPr lang="en-US" dirty="0"/>
          </a:p>
        </p:txBody>
      </p:sp>
      <p:sp>
        <p:nvSpPr>
          <p:cNvPr id="24586" name="Oval 4"/>
          <p:cNvSpPr>
            <a:spLocks noChangeArrowheads="1"/>
          </p:cNvSpPr>
          <p:nvPr/>
        </p:nvSpPr>
        <p:spPr bwMode="auto">
          <a:xfrm>
            <a:off x="7298575" y="5095702"/>
            <a:ext cx="1521229" cy="1438102"/>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pic>
        <p:nvPicPr>
          <p:cNvPr id="24587" name="Picture 5 1" descr="MCED00214_0000[1]"/>
          <p:cNvPicPr>
            <a:picLocks noChangeAspect="1" noChangeArrowheads="1"/>
          </p:cNvPicPr>
          <p:nvPr/>
        </p:nvPicPr>
        <p:blipFill>
          <a:blip r:embed="rId9" cstate="print"/>
          <a:srcRect/>
          <a:stretch>
            <a:fillRect/>
          </a:stretch>
        </p:blipFill>
        <p:spPr bwMode="auto">
          <a:xfrm>
            <a:off x="4965774" y="5469774"/>
            <a:ext cx="646085" cy="646084"/>
          </a:xfrm>
          <a:prstGeom prst="rect">
            <a:avLst/>
          </a:prstGeom>
          <a:noFill/>
          <a:ln w="9525">
            <a:noFill/>
            <a:miter lim="800000"/>
            <a:headEnd/>
            <a:tailEnd/>
          </a:ln>
        </p:spPr>
      </p:pic>
      <p:cxnSp>
        <p:nvCxnSpPr>
          <p:cNvPr id="15" name="Straight Arrow Connector 14"/>
          <p:cNvCxnSpPr/>
          <p:nvPr/>
        </p:nvCxnSpPr>
        <p:spPr bwMode="auto">
          <a:xfrm>
            <a:off x="5667731" y="5842886"/>
            <a:ext cx="1489527" cy="1588"/>
          </a:xfrm>
          <a:prstGeom prst="straightConnector1">
            <a:avLst/>
          </a:prstGeom>
          <a:noFill/>
          <a:ln w="12700" cap="flat" cmpd="sng" algn="ctr">
            <a:solidFill>
              <a:schemeClr val="accent1"/>
            </a:solidFill>
            <a:prstDash val="solid"/>
            <a:round/>
            <a:headEnd type="none" w="lg" len="med"/>
            <a:tailEnd type="arrow"/>
          </a:ln>
          <a:effectLst/>
        </p:spPr>
      </p:cxnSp>
      <p:pic>
        <p:nvPicPr>
          <p:cNvPr id="20" name="Picture 5 2" descr="MCED00214_0000[1]"/>
          <p:cNvPicPr>
            <a:picLocks noChangeAspect="1" noChangeArrowheads="1"/>
          </p:cNvPicPr>
          <p:nvPr/>
        </p:nvPicPr>
        <p:blipFill>
          <a:blip r:embed="rId9" cstate="print"/>
          <a:srcRect/>
          <a:stretch>
            <a:fillRect/>
          </a:stretch>
        </p:blipFill>
        <p:spPr bwMode="auto">
          <a:xfrm>
            <a:off x="7783879" y="6128786"/>
            <a:ext cx="646085" cy="646084"/>
          </a:xfrm>
          <a:prstGeom prst="rect">
            <a:avLst/>
          </a:prstGeom>
          <a:noFill/>
          <a:ln w="9525">
            <a:noFill/>
            <a:miter lim="800000"/>
            <a:headEnd/>
            <a:tailEnd/>
          </a:ln>
        </p:spPr>
      </p:pic>
      <p:pic>
        <p:nvPicPr>
          <p:cNvPr id="21" name="Picture 5 3" descr="MCED00214_0000[1]"/>
          <p:cNvPicPr>
            <a:picLocks noChangeAspect="1" noChangeArrowheads="1"/>
          </p:cNvPicPr>
          <p:nvPr/>
        </p:nvPicPr>
        <p:blipFill>
          <a:blip r:embed="rId9" cstate="print"/>
          <a:srcRect/>
          <a:stretch>
            <a:fillRect/>
          </a:stretch>
        </p:blipFill>
        <p:spPr bwMode="auto">
          <a:xfrm>
            <a:off x="7750628" y="4815381"/>
            <a:ext cx="646085" cy="646084"/>
          </a:xfrm>
          <a:prstGeom prst="rect">
            <a:avLst/>
          </a:prstGeom>
          <a:noFill/>
          <a:ln w="9525">
            <a:noFill/>
            <a:miter lim="800000"/>
            <a:headEnd/>
            <a:tailEnd/>
          </a:ln>
        </p:spPr>
      </p:pic>
      <p:pic>
        <p:nvPicPr>
          <p:cNvPr id="3" name="Picture 2">
            <a:extLst>
              <a:ext uri="{FF2B5EF4-FFF2-40B4-BE49-F238E27FC236}">
                <a16:creationId xmlns:a16="http://schemas.microsoft.com/office/drawing/2014/main" id="{BD99F7C8-E59C-43A4-954D-2F22EC4C11A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7710999" y="2630743"/>
            <a:ext cx="832854" cy="347948"/>
          </a:xfrm>
          <a:prstGeom prst="rect">
            <a:avLst/>
          </a:prstGeom>
        </p:spPr>
      </p:pic>
      <p:pic>
        <p:nvPicPr>
          <p:cNvPr id="5" name="Picture 4">
            <a:extLst>
              <a:ext uri="{FF2B5EF4-FFF2-40B4-BE49-F238E27FC236}">
                <a16:creationId xmlns:a16="http://schemas.microsoft.com/office/drawing/2014/main" id="{4D3F5A9D-AD1E-4BF1-BB58-BE072449CC61}"/>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7722426" y="3294680"/>
            <a:ext cx="428151" cy="203420"/>
          </a:xfrm>
          <a:prstGeom prst="rect">
            <a:avLst/>
          </a:prstGeom>
        </p:spPr>
      </p:pic>
      <p:pic>
        <p:nvPicPr>
          <p:cNvPr id="7" name="Picture 6">
            <a:extLst>
              <a:ext uri="{FF2B5EF4-FFF2-40B4-BE49-F238E27FC236}">
                <a16:creationId xmlns:a16="http://schemas.microsoft.com/office/drawing/2014/main" id="{0CC8AEAF-C0D5-4FA0-9671-5B090EDCDE80}"/>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7710999" y="4197049"/>
            <a:ext cx="582376" cy="190319"/>
          </a:xfrm>
          <a:prstGeom prst="rect">
            <a:avLst/>
          </a:prstGeom>
        </p:spPr>
      </p:pic>
      <p:pic>
        <p:nvPicPr>
          <p:cNvPr id="9" name="Picture 8">
            <a:extLst>
              <a:ext uri="{FF2B5EF4-FFF2-40B4-BE49-F238E27FC236}">
                <a16:creationId xmlns:a16="http://schemas.microsoft.com/office/drawing/2014/main" id="{97519B5D-D418-4B81-BBB6-48F7C50D7F5E}"/>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998649" y="5324004"/>
            <a:ext cx="694511" cy="437033"/>
          </a:xfrm>
          <a:prstGeom prst="rect">
            <a:avLst/>
          </a:prstGeom>
        </p:spPr>
      </p:pic>
      <p:pic>
        <p:nvPicPr>
          <p:cNvPr id="11" name="Picture 10">
            <a:extLst>
              <a:ext uri="{FF2B5EF4-FFF2-40B4-BE49-F238E27FC236}">
                <a16:creationId xmlns:a16="http://schemas.microsoft.com/office/drawing/2014/main" id="{879B6442-1399-4460-B903-32DE2B794F0B}"/>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630493" y="5489995"/>
            <a:ext cx="857391" cy="577739"/>
          </a:xfrm>
          <a:prstGeom prst="rect">
            <a:avLst/>
          </a:prstGeom>
        </p:spPr>
      </p:pic>
      <p:pic>
        <p:nvPicPr>
          <p:cNvPr id="18" name="Picture 17">
            <a:extLst>
              <a:ext uri="{FF2B5EF4-FFF2-40B4-BE49-F238E27FC236}">
                <a16:creationId xmlns:a16="http://schemas.microsoft.com/office/drawing/2014/main" id="{2F559CFC-3E05-4830-A967-E1F0CB78CB32}"/>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117257" y="6067734"/>
            <a:ext cx="2279135" cy="336060"/>
          </a:xfrm>
          <a:prstGeom prst="rect">
            <a:avLst/>
          </a:prstGeom>
        </p:spPr>
      </p:pic>
    </p:spTree>
    <p:extLst>
      <p:ext uri="{BB962C8B-B14F-4D97-AF65-F5344CB8AC3E}">
        <p14:creationId xmlns:p14="http://schemas.microsoft.com/office/powerpoint/2010/main" val="193395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304800"/>
            <a:ext cx="6150935" cy="1143000"/>
          </a:xfrm>
          <a:effectLst/>
        </p:spPr>
        <p:txBody>
          <a:bodyPr/>
          <a:lstStyle/>
          <a:p>
            <a:pPr>
              <a:defRPr/>
            </a:pPr>
            <a:r>
              <a:rPr lang="en-US" sz="4000" dirty="0"/>
              <a:t>Use dimensional analysis to get a relative velocity</a:t>
            </a:r>
          </a:p>
        </p:txBody>
      </p:sp>
      <p:sp>
        <p:nvSpPr>
          <p:cNvPr id="15374" name="Text Box 14"/>
          <p:cNvSpPr txBox="1">
            <a:spLocks noChangeArrowheads="1"/>
          </p:cNvSpPr>
          <p:nvPr/>
        </p:nvSpPr>
        <p:spPr bwMode="auto">
          <a:xfrm>
            <a:off x="2487728" y="3204769"/>
            <a:ext cx="3704421" cy="830997"/>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Assume linear velocity gradient</a:t>
            </a:r>
          </a:p>
        </p:txBody>
      </p:sp>
      <p:sp>
        <p:nvSpPr>
          <p:cNvPr id="15376" name="Text Box 16"/>
          <p:cNvSpPr txBox="1">
            <a:spLocks noChangeArrowheads="1"/>
          </p:cNvSpPr>
          <p:nvPr/>
        </p:nvSpPr>
        <p:spPr bwMode="auto">
          <a:xfrm>
            <a:off x="2967387" y="4442524"/>
            <a:ext cx="2745102" cy="461665"/>
          </a:xfrm>
          <a:prstGeom prst="rect">
            <a:avLst/>
          </a:prstGeom>
          <a:noFill/>
          <a:ln w="12700">
            <a:noFill/>
            <a:miter lim="800000"/>
            <a:headEnd type="none" w="lg" len="med"/>
            <a:tailEnd type="none" w="lg" len="med"/>
          </a:ln>
        </p:spPr>
        <p:txBody>
          <a:bodyPr wrap="square">
            <a:spAutoFit/>
          </a:bodyPr>
          <a:lstStyle/>
          <a:p>
            <a:pPr algn="ctr"/>
            <a:r>
              <a:rPr lang="en-US" sz="2400" dirty="0">
                <a:latin typeface="+mn-lt"/>
              </a:rPr>
              <a:t>Velocity gradient</a:t>
            </a:r>
          </a:p>
        </p:txBody>
      </p:sp>
      <p:sp>
        <p:nvSpPr>
          <p:cNvPr id="3" name="TextBox 2"/>
          <p:cNvSpPr txBox="1"/>
          <p:nvPr/>
        </p:nvSpPr>
        <p:spPr>
          <a:xfrm>
            <a:off x="2704715" y="2380083"/>
            <a:ext cx="3270447" cy="461665"/>
          </a:xfrm>
          <a:prstGeom prst="rect">
            <a:avLst/>
          </a:prstGeom>
          <a:noFill/>
        </p:spPr>
        <p:txBody>
          <a:bodyPr wrap="none" rtlCol="0">
            <a:spAutoFit/>
          </a:bodyPr>
          <a:lstStyle/>
          <a:p>
            <a:pPr algn="ctr"/>
            <a:r>
              <a:rPr lang="en-US" sz="2400" i="1" dirty="0">
                <a:latin typeface="Symbol" panose="05050102010706020507" pitchFamily="18" charset="2"/>
              </a:rPr>
              <a:t>L</a:t>
            </a:r>
            <a:r>
              <a:rPr lang="en-US" sz="2400" dirty="0">
                <a:latin typeface="+mn-lt"/>
              </a:rPr>
              <a:t> is separation distance</a:t>
            </a:r>
          </a:p>
        </p:txBody>
      </p:sp>
      <p:sp>
        <p:nvSpPr>
          <p:cNvPr id="5" name="Rectangle 4"/>
          <p:cNvSpPr/>
          <p:nvPr/>
        </p:nvSpPr>
        <p:spPr bwMode="auto">
          <a:xfrm>
            <a:off x="-1" y="6059245"/>
            <a:ext cx="5520268" cy="776177"/>
          </a:xfrm>
          <a:prstGeom prst="rect">
            <a:avLst/>
          </a:prstGeom>
          <a:noFill/>
          <a:ln w="28575"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3761267" y="6144878"/>
            <a:ext cx="1818126" cy="523220"/>
          </a:xfrm>
          <a:prstGeom prst="rect">
            <a:avLst/>
          </a:prstGeom>
          <a:noFill/>
        </p:spPr>
        <p:txBody>
          <a:bodyPr wrap="none" rtlCol="0">
            <a:spAutoFit/>
          </a:bodyPr>
          <a:lstStyle/>
          <a:p>
            <a:r>
              <a:rPr lang="en-US" dirty="0"/>
              <a:t>dimensions</a:t>
            </a:r>
          </a:p>
        </p:txBody>
      </p:sp>
      <p:sp>
        <p:nvSpPr>
          <p:cNvPr id="25" name="TextBox 24"/>
          <p:cNvSpPr txBox="1"/>
          <p:nvPr/>
        </p:nvSpPr>
        <p:spPr>
          <a:xfrm>
            <a:off x="2957608" y="1629585"/>
            <a:ext cx="2764668" cy="461665"/>
          </a:xfrm>
          <a:prstGeom prst="rect">
            <a:avLst/>
          </a:prstGeom>
          <a:noFill/>
        </p:spPr>
        <p:txBody>
          <a:bodyPr wrap="none" rtlCol="0">
            <a:spAutoFit/>
          </a:bodyPr>
          <a:lstStyle/>
          <a:p>
            <a:pPr algn="ctr"/>
            <a:r>
              <a:rPr lang="en-US" sz="2400" dirty="0">
                <a:latin typeface="+mn-lt"/>
              </a:rPr>
              <a:t>Velocity scales with </a:t>
            </a:r>
          </a:p>
        </p:txBody>
      </p:sp>
      <p:cxnSp>
        <p:nvCxnSpPr>
          <p:cNvPr id="10" name="Straight Connector 9"/>
          <p:cNvCxnSpPr/>
          <p:nvPr/>
        </p:nvCxnSpPr>
        <p:spPr>
          <a:xfrm>
            <a:off x="276045" y="2091250"/>
            <a:ext cx="8471140" cy="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46577426-87F5-48EF-AF70-A3ED96C98418}"/>
              </a:ext>
            </a:extLst>
          </p:cNvPr>
          <p:cNvPicPr>
            <a:picLocks noChangeAspect="1"/>
          </p:cNvPicPr>
          <p:nvPr>
            <p:custDataLst>
              <p:tags r:id="rId1"/>
            </p:custDataLst>
          </p:nvPr>
        </p:nvPicPr>
        <p:blipFill>
          <a:blip r:embed="rId17" cstate="print">
            <a:extLst>
              <a:ext uri="{28A0092B-C50C-407E-A947-70E740481C1C}">
                <a14:useLocalDpi xmlns:a14="http://schemas.microsoft.com/office/drawing/2010/main" val="0"/>
              </a:ext>
            </a:extLst>
          </a:blip>
          <a:stretch>
            <a:fillRect/>
          </a:stretch>
        </p:blipFill>
        <p:spPr>
          <a:xfrm>
            <a:off x="7720819" y="304800"/>
            <a:ext cx="950166" cy="757769"/>
          </a:xfrm>
          <a:prstGeom prst="rect">
            <a:avLst/>
          </a:prstGeom>
        </p:spPr>
      </p:pic>
      <p:pic>
        <p:nvPicPr>
          <p:cNvPr id="11" name="Picture 10">
            <a:extLst>
              <a:ext uri="{FF2B5EF4-FFF2-40B4-BE49-F238E27FC236}">
                <a16:creationId xmlns:a16="http://schemas.microsoft.com/office/drawing/2014/main" id="{BB3F3977-B2FC-46BD-8E35-62ED22A59661}"/>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1179497" y="1678096"/>
            <a:ext cx="263704" cy="301376"/>
          </a:xfrm>
          <a:prstGeom prst="rect">
            <a:avLst/>
          </a:prstGeom>
        </p:spPr>
      </p:pic>
      <p:pic>
        <p:nvPicPr>
          <p:cNvPr id="13" name="Picture 12">
            <a:extLst>
              <a:ext uri="{FF2B5EF4-FFF2-40B4-BE49-F238E27FC236}">
                <a16:creationId xmlns:a16="http://schemas.microsoft.com/office/drawing/2014/main" id="{C7E15EAB-942B-4C3A-A59B-C1C070C716E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7001315" y="1627309"/>
            <a:ext cx="427731" cy="338318"/>
          </a:xfrm>
          <a:prstGeom prst="rect">
            <a:avLst/>
          </a:prstGeom>
        </p:spPr>
      </p:pic>
      <p:pic>
        <p:nvPicPr>
          <p:cNvPr id="15" name="Picture 14">
            <a:extLst>
              <a:ext uri="{FF2B5EF4-FFF2-40B4-BE49-F238E27FC236}">
                <a16:creationId xmlns:a16="http://schemas.microsoft.com/office/drawing/2014/main" id="{A19BFA6F-315C-48BA-AD1B-CE9F7575A487}"/>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391687" y="2485499"/>
            <a:ext cx="1837346" cy="293194"/>
          </a:xfrm>
          <a:prstGeom prst="rect">
            <a:avLst/>
          </a:prstGeom>
        </p:spPr>
      </p:pic>
      <p:pic>
        <p:nvPicPr>
          <p:cNvPr id="17" name="Picture 16">
            <a:extLst>
              <a:ext uri="{FF2B5EF4-FFF2-40B4-BE49-F238E27FC236}">
                <a16:creationId xmlns:a16="http://schemas.microsoft.com/office/drawing/2014/main" id="{452105E0-F4AD-4651-9D75-086BCE761D4D}"/>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271819" y="2485499"/>
            <a:ext cx="1803400" cy="286677"/>
          </a:xfrm>
          <a:prstGeom prst="rect">
            <a:avLst/>
          </a:prstGeom>
        </p:spPr>
      </p:pic>
      <p:pic>
        <p:nvPicPr>
          <p:cNvPr id="19" name="Picture 18">
            <a:extLst>
              <a:ext uri="{FF2B5EF4-FFF2-40B4-BE49-F238E27FC236}">
                <a16:creationId xmlns:a16="http://schemas.microsoft.com/office/drawing/2014/main" id="{13AF7BCF-8DF4-4F09-8646-2D9A1DA2F0D9}"/>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409646" y="3296239"/>
            <a:ext cx="1721845" cy="293194"/>
          </a:xfrm>
          <a:prstGeom prst="rect">
            <a:avLst/>
          </a:prstGeom>
        </p:spPr>
      </p:pic>
      <p:pic>
        <p:nvPicPr>
          <p:cNvPr id="27" name="Picture 26">
            <a:extLst>
              <a:ext uri="{FF2B5EF4-FFF2-40B4-BE49-F238E27FC236}">
                <a16:creationId xmlns:a16="http://schemas.microsoft.com/office/drawing/2014/main" id="{F8FE4B52-E9E2-4C2E-B1C6-C931C6A9E498}"/>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226458" y="3301090"/>
            <a:ext cx="1698342" cy="287232"/>
          </a:xfrm>
          <a:prstGeom prst="rect">
            <a:avLst/>
          </a:prstGeom>
        </p:spPr>
      </p:pic>
      <p:pic>
        <p:nvPicPr>
          <p:cNvPr id="4" name="Picture 3">
            <a:extLst>
              <a:ext uri="{FF2B5EF4-FFF2-40B4-BE49-F238E27FC236}">
                <a16:creationId xmlns:a16="http://schemas.microsoft.com/office/drawing/2014/main" id="{82BB64E4-E1A0-4A65-B3FE-370408DED4DC}"/>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452839" y="4086518"/>
            <a:ext cx="1529008" cy="776176"/>
          </a:xfrm>
          <a:prstGeom prst="rect">
            <a:avLst/>
          </a:prstGeom>
        </p:spPr>
      </p:pic>
      <p:pic>
        <p:nvPicPr>
          <p:cNvPr id="8" name="Picture 7">
            <a:extLst>
              <a:ext uri="{FF2B5EF4-FFF2-40B4-BE49-F238E27FC236}">
                <a16:creationId xmlns:a16="http://schemas.microsoft.com/office/drawing/2014/main" id="{B5C1E39E-AA97-4509-A870-DA4AEC0609EA}"/>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6271819" y="4086518"/>
            <a:ext cx="1529008" cy="731504"/>
          </a:xfrm>
          <a:prstGeom prst="rect">
            <a:avLst/>
          </a:prstGeom>
        </p:spPr>
      </p:pic>
      <p:pic>
        <p:nvPicPr>
          <p:cNvPr id="35" name="Picture 34">
            <a:extLst>
              <a:ext uri="{FF2B5EF4-FFF2-40B4-BE49-F238E27FC236}">
                <a16:creationId xmlns:a16="http://schemas.microsoft.com/office/drawing/2014/main" id="{26F8265A-45F8-43B8-90CF-FAA80E5FA007}"/>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85800" y="5372362"/>
            <a:ext cx="1112394" cy="263127"/>
          </a:xfrm>
          <a:prstGeom prst="rect">
            <a:avLst/>
          </a:prstGeom>
        </p:spPr>
      </p:pic>
      <p:pic>
        <p:nvPicPr>
          <p:cNvPr id="37" name="Picture 36">
            <a:extLst>
              <a:ext uri="{FF2B5EF4-FFF2-40B4-BE49-F238E27FC236}">
                <a16:creationId xmlns:a16="http://schemas.microsoft.com/office/drawing/2014/main" id="{55695FD9-8A03-436B-8CE0-9BF30F0B88F1}"/>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6531942" y="5358230"/>
            <a:ext cx="1112394" cy="277259"/>
          </a:xfrm>
          <a:prstGeom prst="rect">
            <a:avLst/>
          </a:prstGeom>
        </p:spPr>
      </p:pic>
      <p:pic>
        <p:nvPicPr>
          <p:cNvPr id="39" name="Picture 38">
            <a:extLst>
              <a:ext uri="{FF2B5EF4-FFF2-40B4-BE49-F238E27FC236}">
                <a16:creationId xmlns:a16="http://schemas.microsoft.com/office/drawing/2014/main" id="{DA429B30-CEAA-406A-A5CD-677F5EB2E9C4}"/>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96861" y="6132069"/>
            <a:ext cx="3402666" cy="623238"/>
          </a:xfrm>
          <a:prstGeom prst="rect">
            <a:avLst/>
          </a:prstGeom>
        </p:spPr>
      </p:pic>
      <p:pic>
        <p:nvPicPr>
          <p:cNvPr id="41" name="Picture 40">
            <a:extLst>
              <a:ext uri="{FF2B5EF4-FFF2-40B4-BE49-F238E27FC236}">
                <a16:creationId xmlns:a16="http://schemas.microsoft.com/office/drawing/2014/main" id="{CC39BF99-E32E-410A-BBBC-27F36F9F1B0F}"/>
              </a:ext>
            </a:extLst>
          </p:cNvPr>
          <p:cNvPicPr>
            <a:picLocks noChangeAspect="1"/>
          </p:cNvPicPr>
          <p:nvPr>
            <p:custDataLst>
              <p:tags r:id="rId13"/>
            </p:custDataLst>
          </p:nvPr>
        </p:nvPicPr>
        <p:blipFill>
          <a:blip r:embed="rId29" cstate="print">
            <a:extLst>
              <a:ext uri="{28A0092B-C50C-407E-A947-70E740481C1C}">
                <a14:useLocalDpi xmlns:a14="http://schemas.microsoft.com/office/drawing/2010/main" val="0"/>
              </a:ext>
            </a:extLst>
          </a:blip>
          <a:stretch>
            <a:fillRect/>
          </a:stretch>
        </p:blipFill>
        <p:spPr>
          <a:xfrm>
            <a:off x="9267804" y="3190069"/>
            <a:ext cx="1312000" cy="230095"/>
          </a:xfrm>
          <a:prstGeom prst="rect">
            <a:avLst/>
          </a:prstGeom>
        </p:spPr>
      </p:pic>
      <p:pic>
        <p:nvPicPr>
          <p:cNvPr id="43" name="Picture 42">
            <a:extLst>
              <a:ext uri="{FF2B5EF4-FFF2-40B4-BE49-F238E27FC236}">
                <a16:creationId xmlns:a16="http://schemas.microsoft.com/office/drawing/2014/main" id="{DEE4B5ED-9DC4-4ECC-8759-A14AD28D33C9}"/>
              </a:ext>
            </a:extLst>
          </p:cNvPr>
          <p:cNvPicPr>
            <a:picLocks noChangeAspect="1"/>
          </p:cNvPicPr>
          <p:nvPr>
            <p:custDataLst>
              <p:tags r:id="rId14"/>
            </p:custDataLst>
          </p:nvPr>
        </p:nvPicPr>
        <p:blipFill>
          <a:blip r:embed="rId30" cstate="print">
            <a:extLst>
              <a:ext uri="{28A0092B-C50C-407E-A947-70E740481C1C}">
                <a14:useLocalDpi xmlns:a14="http://schemas.microsoft.com/office/drawing/2010/main" val="0"/>
              </a:ext>
            </a:extLst>
          </a:blip>
          <a:stretch>
            <a:fillRect/>
          </a:stretch>
        </p:blipFill>
        <p:spPr>
          <a:xfrm>
            <a:off x="9267804" y="3620267"/>
            <a:ext cx="995048" cy="213333"/>
          </a:xfrm>
          <a:prstGeom prst="rect">
            <a:avLst/>
          </a:prstGeom>
        </p:spPr>
      </p:pic>
    </p:spTree>
    <p:extLst>
      <p:ext uri="{BB962C8B-B14F-4D97-AF65-F5344CB8AC3E}">
        <p14:creationId xmlns:p14="http://schemas.microsoft.com/office/powerpoint/2010/main" val="9839901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Line 19"/>
          <p:cNvSpPr>
            <a:spLocks noChangeShapeType="1"/>
          </p:cNvSpPr>
          <p:nvPr/>
        </p:nvSpPr>
        <p:spPr bwMode="auto">
          <a:xfrm>
            <a:off x="5985520" y="1045036"/>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92162" name="Rectangle 2"/>
          <p:cNvSpPr>
            <a:spLocks noGrp="1" noChangeArrowheads="1"/>
          </p:cNvSpPr>
          <p:nvPr>
            <p:ph type="title"/>
          </p:nvPr>
        </p:nvSpPr>
        <p:spPr>
          <a:effectLst/>
        </p:spPr>
        <p:txBody>
          <a:bodyPr anchor="t"/>
          <a:lstStyle/>
          <a:p>
            <a:pPr>
              <a:defRPr/>
            </a:pPr>
            <a:r>
              <a:rPr lang="en-US" sz="3600" dirty="0"/>
              <a:t>Collision rates for the two assumptions</a:t>
            </a:r>
          </a:p>
        </p:txBody>
      </p:sp>
      <p:sp>
        <p:nvSpPr>
          <p:cNvPr id="29712" name="Text Box 10"/>
          <p:cNvSpPr txBox="1">
            <a:spLocks noChangeArrowheads="1"/>
          </p:cNvSpPr>
          <p:nvPr/>
        </p:nvSpPr>
        <p:spPr bwMode="auto">
          <a:xfrm>
            <a:off x="7195260" y="1932552"/>
            <a:ext cx="1948740" cy="646331"/>
          </a:xfrm>
          <a:prstGeom prst="rect">
            <a:avLst/>
          </a:prstGeom>
          <a:solidFill>
            <a:schemeClr val="bg1"/>
          </a:solidFill>
          <a:ln w="12700">
            <a:noFill/>
            <a:miter lim="800000"/>
            <a:headEnd type="none" w="lg" len="med"/>
            <a:tailEnd type="none" w="lg" len="med"/>
          </a:ln>
        </p:spPr>
        <p:txBody>
          <a:bodyPr wrap="square">
            <a:spAutoFit/>
          </a:bodyPr>
          <a:lstStyle/>
          <a:p>
            <a:r>
              <a:rPr lang="en-US" sz="1800" i="1" dirty="0" err="1"/>
              <a:t>t</a:t>
            </a:r>
            <a:r>
              <a:rPr lang="en-US" sz="1800" i="1" baseline="-25000" dirty="0" err="1"/>
              <a:t>c</a:t>
            </a:r>
            <a:r>
              <a:rPr lang="en-US" sz="1800" dirty="0"/>
              <a:t> is average time per collision </a:t>
            </a:r>
          </a:p>
        </p:txBody>
      </p:sp>
      <p:sp>
        <p:nvSpPr>
          <p:cNvPr id="29717" name="Rectangle 22"/>
          <p:cNvSpPr>
            <a:spLocks noChangeArrowheads="1"/>
          </p:cNvSpPr>
          <p:nvPr/>
        </p:nvSpPr>
        <p:spPr bwMode="auto">
          <a:xfrm>
            <a:off x="0" y="3181350"/>
            <a:ext cx="9144000" cy="0"/>
          </a:xfrm>
          <a:prstGeom prst="rect">
            <a:avLst/>
          </a:prstGeom>
          <a:noFill/>
          <a:ln w="12700">
            <a:noFill/>
            <a:miter lim="800000"/>
            <a:headEnd type="none" w="lg" len="med"/>
            <a:tailEnd type="none" w="lg" len="med"/>
          </a:ln>
        </p:spPr>
        <p:txBody>
          <a:bodyPr wrap="none" anchor="ctr">
            <a:spAutoFit/>
          </a:bodyPr>
          <a:lstStyle/>
          <a:p>
            <a:endParaRPr lang="en-US"/>
          </a:p>
        </p:txBody>
      </p:sp>
      <p:sp>
        <p:nvSpPr>
          <p:cNvPr id="28" name="Rectangle 27"/>
          <p:cNvSpPr/>
          <p:nvPr/>
        </p:nvSpPr>
        <p:spPr bwMode="auto">
          <a:xfrm>
            <a:off x="5429077" y="1791987"/>
            <a:ext cx="399011" cy="92746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4" name="Group 33"/>
          <p:cNvGrpSpPr/>
          <p:nvPr/>
        </p:nvGrpSpPr>
        <p:grpSpPr>
          <a:xfrm>
            <a:off x="2734887" y="1837113"/>
            <a:ext cx="1516480" cy="1344237"/>
            <a:chOff x="2734886" y="1837113"/>
            <a:chExt cx="1642364" cy="1770611"/>
          </a:xfrm>
        </p:grpSpPr>
        <p:sp>
          <p:nvSpPr>
            <p:cNvPr id="21" name="Right Brace 20"/>
            <p:cNvSpPr/>
            <p:nvPr/>
          </p:nvSpPr>
          <p:spPr bwMode="auto">
            <a:xfrm>
              <a:off x="2734886" y="1837113"/>
              <a:ext cx="556953" cy="1770611"/>
            </a:xfrm>
            <a:prstGeom prst="rightBrace">
              <a:avLst>
                <a:gd name="adj1" fmla="val 8333"/>
                <a:gd name="adj2" fmla="val 19685"/>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a:off x="3271194" y="2196935"/>
              <a:ext cx="1106056" cy="45719"/>
            </a:xfrm>
            <a:custGeom>
              <a:avLst/>
              <a:gdLst>
                <a:gd name="connsiteX0" fmla="*/ 23750 w 4096986"/>
                <a:gd name="connsiteY0" fmla="*/ 0 h 878774"/>
                <a:gd name="connsiteX1" fmla="*/ 558140 w 4096986"/>
                <a:gd name="connsiteY1" fmla="*/ 748145 h 878774"/>
                <a:gd name="connsiteX2" fmla="*/ 3372592 w 4096986"/>
                <a:gd name="connsiteY2" fmla="*/ 783771 h 878774"/>
                <a:gd name="connsiteX3" fmla="*/ 4096986 w 4096986"/>
                <a:gd name="connsiteY3" fmla="*/ 285008 h 878774"/>
                <a:gd name="connsiteX0" fmla="*/ 23750 w 4096986"/>
                <a:gd name="connsiteY0" fmla="*/ 225631 h 575952"/>
                <a:gd name="connsiteX1" fmla="*/ 558140 w 4096986"/>
                <a:gd name="connsiteY1" fmla="*/ 463137 h 575952"/>
                <a:gd name="connsiteX2" fmla="*/ 3372592 w 4096986"/>
                <a:gd name="connsiteY2" fmla="*/ 498763 h 575952"/>
                <a:gd name="connsiteX3" fmla="*/ 4096986 w 4096986"/>
                <a:gd name="connsiteY3" fmla="*/ 0 h 575952"/>
                <a:gd name="connsiteX0" fmla="*/ 0 w 3538846"/>
                <a:gd name="connsiteY0" fmla="*/ 463137 h 575952"/>
                <a:gd name="connsiteX1" fmla="*/ 2814452 w 3538846"/>
                <a:gd name="connsiteY1" fmla="*/ 498763 h 575952"/>
                <a:gd name="connsiteX2" fmla="*/ 3538846 w 3538846"/>
                <a:gd name="connsiteY2" fmla="*/ 0 h 575952"/>
                <a:gd name="connsiteX0" fmla="*/ 0 w 4108862"/>
                <a:gd name="connsiteY0" fmla="*/ 130628 h 520534"/>
                <a:gd name="connsiteX1" fmla="*/ 3384468 w 4108862"/>
                <a:gd name="connsiteY1" fmla="*/ 498763 h 520534"/>
                <a:gd name="connsiteX2" fmla="*/ 4108862 w 4108862"/>
                <a:gd name="connsiteY2" fmla="*/ 0 h 520534"/>
                <a:gd name="connsiteX0" fmla="*/ 0 w 4108862"/>
                <a:gd name="connsiteY0" fmla="*/ 130628 h 627413"/>
                <a:gd name="connsiteX1" fmla="*/ 3384468 w 4108862"/>
                <a:gd name="connsiteY1" fmla="*/ 498763 h 627413"/>
                <a:gd name="connsiteX2" fmla="*/ 4108862 w 4108862"/>
                <a:gd name="connsiteY2" fmla="*/ 0 h 627413"/>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615538"/>
                <a:gd name="connsiteX1" fmla="*/ 3253839 w 3978233"/>
                <a:gd name="connsiteY1" fmla="*/ 498763 h 615538"/>
                <a:gd name="connsiteX2" fmla="*/ 3978233 w 3978233"/>
                <a:gd name="connsiteY2" fmla="*/ 0 h 615538"/>
                <a:gd name="connsiteX0" fmla="*/ 0 w 3978233"/>
                <a:gd name="connsiteY0" fmla="*/ 118753 h 118753"/>
                <a:gd name="connsiteX1" fmla="*/ 3978233 w 3978233"/>
                <a:gd name="connsiteY1" fmla="*/ 0 h 118753"/>
                <a:gd name="connsiteX0" fmla="*/ 0 w 3978233"/>
                <a:gd name="connsiteY0" fmla="*/ 118753 h 930234"/>
                <a:gd name="connsiteX1" fmla="*/ 3978233 w 3978233"/>
                <a:gd name="connsiteY1" fmla="*/ 0 h 930234"/>
                <a:gd name="connsiteX0" fmla="*/ 0 w 3978233"/>
                <a:gd name="connsiteY0" fmla="*/ 118753 h 930234"/>
                <a:gd name="connsiteX1" fmla="*/ 3978233 w 3978233"/>
                <a:gd name="connsiteY1" fmla="*/ 0 h 930234"/>
                <a:gd name="connsiteX0" fmla="*/ 0 w 3978233"/>
                <a:gd name="connsiteY0" fmla="*/ 383969 h 1195450"/>
                <a:gd name="connsiteX1" fmla="*/ 3978233 w 3978233"/>
                <a:gd name="connsiteY1" fmla="*/ 265216 h 1195450"/>
                <a:gd name="connsiteX0" fmla="*/ 340426 w 2133600"/>
                <a:gd name="connsiteY0" fmla="*/ 383969 h 1848593"/>
                <a:gd name="connsiteX1" fmla="*/ 2133600 w 2133600"/>
                <a:gd name="connsiteY1" fmla="*/ 918359 h 1848593"/>
                <a:gd name="connsiteX0" fmla="*/ 0 w 1793174"/>
                <a:gd name="connsiteY0" fmla="*/ 383969 h 918359"/>
                <a:gd name="connsiteX1" fmla="*/ 1793174 w 1793174"/>
                <a:gd name="connsiteY1" fmla="*/ 918359 h 918359"/>
                <a:gd name="connsiteX0" fmla="*/ 0 w 1769104"/>
                <a:gd name="connsiteY0" fmla="*/ 383969 h 1112213"/>
                <a:gd name="connsiteX1" fmla="*/ 1769104 w 1769104"/>
                <a:gd name="connsiteY1" fmla="*/ 1112213 h 1112213"/>
                <a:gd name="connsiteX0" fmla="*/ 0 w 1769104"/>
                <a:gd name="connsiteY0" fmla="*/ 0 h 728244"/>
                <a:gd name="connsiteX1" fmla="*/ 1769104 w 1769104"/>
                <a:gd name="connsiteY1" fmla="*/ 728244 h 728244"/>
                <a:gd name="connsiteX0" fmla="*/ 0 w 1769104"/>
                <a:gd name="connsiteY0" fmla="*/ 0 h 742432"/>
                <a:gd name="connsiteX1" fmla="*/ 1769104 w 1769104"/>
                <a:gd name="connsiteY1" fmla="*/ 728244 h 742432"/>
              </a:gdLst>
              <a:ahLst/>
              <a:cxnLst>
                <a:cxn ang="0">
                  <a:pos x="connsiteX0" y="connsiteY0"/>
                </a:cxn>
                <a:cxn ang="0">
                  <a:pos x="connsiteX1" y="connsiteY1"/>
                </a:cxn>
              </a:cxnLst>
              <a:rect l="l" t="t" r="r" b="b"/>
              <a:pathLst>
                <a:path w="1769104" h="742432">
                  <a:moveTo>
                    <a:pt x="0" y="0"/>
                  </a:moveTo>
                  <a:cubicBezTo>
                    <a:pt x="822055" y="27237"/>
                    <a:pt x="740467" y="742432"/>
                    <a:pt x="1769104" y="728244"/>
                  </a:cubicBezTo>
                </a:path>
              </a:pathLst>
            </a:custGeom>
            <a:noFill/>
            <a:ln w="38100" cap="flat" cmpd="sng" algn="ctr">
              <a:solidFill>
                <a:schemeClr val="accent4"/>
              </a:solidFill>
              <a:prstDash val="solid"/>
              <a:round/>
              <a:headEnd type="none" w="med" len="med"/>
              <a:tailEnd type="triangl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41" name="Straight Arrow Connector 40"/>
          <p:cNvCxnSpPr/>
          <p:nvPr/>
        </p:nvCxnSpPr>
        <p:spPr bwMode="auto">
          <a:xfrm flipH="1" flipV="1">
            <a:off x="6357669" y="2776642"/>
            <a:ext cx="1138686" cy="431594"/>
          </a:xfrm>
          <a:prstGeom prst="straightConnector1">
            <a:avLst/>
          </a:prstGeom>
          <a:noFill/>
          <a:ln w="12700" cap="flat" cmpd="sng" algn="ctr">
            <a:solidFill>
              <a:schemeClr val="bg2"/>
            </a:solidFill>
            <a:prstDash val="solid"/>
            <a:round/>
            <a:headEnd type="none" w="lg" len="med"/>
            <a:tailEnd type="arrow"/>
          </a:ln>
          <a:effectLst/>
        </p:spPr>
      </p:cxnSp>
      <p:graphicFrame>
        <p:nvGraphicFramePr>
          <p:cNvPr id="43" name="Object 20 2">
            <a:hlinkClick r:id="" action="ppaction://ole?verb=0"/>
          </p:cNvPr>
          <p:cNvGraphicFramePr>
            <a:graphicFrameLocks/>
          </p:cNvGraphicFramePr>
          <p:nvPr/>
        </p:nvGraphicFramePr>
        <p:xfrm>
          <a:off x="4827588" y="1758950"/>
          <a:ext cx="1628775" cy="977900"/>
        </p:xfrm>
        <a:graphic>
          <a:graphicData uri="http://schemas.openxmlformats.org/presentationml/2006/ole">
            <mc:AlternateContent xmlns:mc="http://schemas.openxmlformats.org/markup-compatibility/2006">
              <mc:Choice xmlns:v="urn:schemas-microsoft-com:vml" Requires="v">
                <p:oleObj spid="_x0000_s2290284" name="Equation" r:id="rId15" imgW="1409400" imgH="838080" progId="Equation.DSMT4">
                  <p:embed/>
                </p:oleObj>
              </mc:Choice>
              <mc:Fallback>
                <p:oleObj name="Equation" r:id="rId15" imgW="1409400" imgH="838080" progId="Equation.DSMT4">
                  <p:embed/>
                  <p:pic>
                    <p:nvPicPr>
                      <p:cNvPr id="43" name="Object 20">
                        <a:hlinkClick r:id="" action="ppaction://ole?verb=0"/>
                      </p:cNvPr>
                      <p:cNvPicPr>
                        <a:picLocks noChangeArrowheads="1"/>
                      </p:cNvPicPr>
                      <p:nvPr/>
                    </p:nvPicPr>
                    <p:blipFill>
                      <a:blip r:embed="rId16"/>
                      <a:srcRect/>
                      <a:stretch>
                        <a:fillRect/>
                      </a:stretch>
                    </p:blipFill>
                    <p:spPr bwMode="auto">
                      <a:xfrm>
                        <a:off x="4827588" y="1758950"/>
                        <a:ext cx="1628775" cy="977900"/>
                      </a:xfrm>
                      <a:prstGeom prst="rect">
                        <a:avLst/>
                      </a:prstGeom>
                      <a:solidFill>
                        <a:schemeClr val="bg1"/>
                      </a:solidFill>
                      <a:ln>
                        <a:noFill/>
                      </a:ln>
                      <a:effectLst/>
                    </p:spPr>
                  </p:pic>
                </p:oleObj>
              </mc:Fallback>
            </mc:AlternateContent>
          </a:graphicData>
        </a:graphic>
      </p:graphicFrame>
      <p:sp>
        <p:nvSpPr>
          <p:cNvPr id="29" name="TextBox 28"/>
          <p:cNvSpPr txBox="1"/>
          <p:nvPr/>
        </p:nvSpPr>
        <p:spPr>
          <a:xfrm>
            <a:off x="296170" y="3208236"/>
            <a:ext cx="2621230" cy="523220"/>
          </a:xfrm>
          <a:prstGeom prst="rect">
            <a:avLst/>
          </a:prstGeom>
          <a:noFill/>
        </p:spPr>
        <p:txBody>
          <a:bodyPr wrap="none" rtlCol="0">
            <a:spAutoFit/>
          </a:bodyPr>
          <a:lstStyle/>
          <a:p>
            <a:r>
              <a:rPr lang="en-US" dirty="0"/>
              <a:t>Relative velocity</a:t>
            </a:r>
          </a:p>
        </p:txBody>
      </p:sp>
      <p:sp>
        <p:nvSpPr>
          <p:cNvPr id="66" name="TextBox 65"/>
          <p:cNvSpPr txBox="1"/>
          <p:nvPr/>
        </p:nvSpPr>
        <p:spPr>
          <a:xfrm>
            <a:off x="257375" y="3902536"/>
            <a:ext cx="2188113" cy="954107"/>
          </a:xfrm>
          <a:prstGeom prst="rect">
            <a:avLst/>
          </a:prstGeom>
          <a:noFill/>
        </p:spPr>
        <p:txBody>
          <a:bodyPr wrap="square" rtlCol="0">
            <a:spAutoFit/>
          </a:bodyPr>
          <a:lstStyle/>
          <a:p>
            <a:r>
              <a:rPr lang="en-US" dirty="0"/>
              <a:t>Time for one collision</a:t>
            </a:r>
          </a:p>
        </p:txBody>
      </p:sp>
      <mc:AlternateContent xmlns:mc="http://schemas.openxmlformats.org/markup-compatibility/2006" xmlns:a14="http://schemas.microsoft.com/office/drawing/2010/main">
        <mc:Choice Requires="a14">
          <p:sp>
            <p:nvSpPr>
              <p:cNvPr id="67" name="TextBox 66"/>
              <p:cNvSpPr txBox="1"/>
              <p:nvPr/>
            </p:nvSpPr>
            <p:spPr>
              <a:xfrm>
                <a:off x="296171" y="5007696"/>
                <a:ext cx="8847829" cy="830997"/>
              </a:xfrm>
              <a:prstGeom prst="rect">
                <a:avLst/>
              </a:prstGeom>
              <a:solidFill>
                <a:schemeClr val="bg1"/>
              </a:solidFill>
            </p:spPr>
            <p:txBody>
              <a:bodyPr wrap="square" rtlCol="0">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𝑁</m:t>
                        </m:r>
                      </m:e>
                      <m:sub>
                        <m:r>
                          <a:rPr lang="en-US" sz="2400" i="1">
                            <a:latin typeface="Cambria Math"/>
                          </a:rPr>
                          <m:t>𝑐</m:t>
                        </m:r>
                      </m:sub>
                    </m:sSub>
                  </m:oMath>
                </a14:m>
                <a:r>
                  <a:rPr lang="en-US" sz="2400" dirty="0"/>
                  <a:t> is number of sequential collisions that result in aggregation. </a:t>
                </a:r>
              </a:p>
              <a:p>
                <a:r>
                  <a:rPr lang="en-US" sz="2400" dirty="0">
                    <a:latin typeface="Symbol" pitchFamily="18" charset="2"/>
                  </a:rPr>
                  <a:t>a</a:t>
                </a:r>
                <a:r>
                  <a:rPr lang="en-US" sz="2400" dirty="0"/>
                  <a:t> is probability of attachment given a collision</a:t>
                </a:r>
              </a:p>
            </p:txBody>
          </p:sp>
        </mc:Choice>
        <mc:Fallback xmlns="">
          <p:sp>
            <p:nvSpPr>
              <p:cNvPr id="67" name="TextBox 66"/>
              <p:cNvSpPr txBox="1">
                <a:spLocks noRot="1" noChangeAspect="1" noMove="1" noResize="1" noEditPoints="1" noAdjustHandles="1" noChangeArrowheads="1" noChangeShapeType="1" noTextEdit="1"/>
              </p:cNvSpPr>
              <p:nvPr/>
            </p:nvSpPr>
            <p:spPr>
              <a:xfrm>
                <a:off x="296171" y="5007696"/>
                <a:ext cx="8847829" cy="830997"/>
              </a:xfrm>
              <a:prstGeom prst="rect">
                <a:avLst/>
              </a:prstGeom>
              <a:blipFill>
                <a:blip r:embed="rId17"/>
                <a:stretch>
                  <a:fillRect l="-1103" t="-5839" b="-15328"/>
                </a:stretch>
              </a:blipFill>
            </p:spPr>
            <p:txBody>
              <a:bodyPr/>
              <a:lstStyle/>
              <a:p>
                <a:r>
                  <a:rPr lang="en-US">
                    <a:noFill/>
                  </a:rPr>
                  <a:t> </a:t>
                </a:r>
              </a:p>
            </p:txBody>
          </p:sp>
        </mc:Fallback>
      </mc:AlternateContent>
      <p:sp>
        <p:nvSpPr>
          <p:cNvPr id="51" name="Freeform 50"/>
          <p:cNvSpPr/>
          <p:nvPr/>
        </p:nvSpPr>
        <p:spPr bwMode="auto">
          <a:xfrm>
            <a:off x="4132052" y="2776642"/>
            <a:ext cx="2147977" cy="489098"/>
          </a:xfrm>
          <a:custGeom>
            <a:avLst/>
            <a:gdLst>
              <a:gd name="connsiteX0" fmla="*/ 0 w 2488018"/>
              <a:gd name="connsiteY0" fmla="*/ 329609 h 329609"/>
              <a:gd name="connsiteX1" fmla="*/ 2488018 w 2488018"/>
              <a:gd name="connsiteY1" fmla="*/ 0 h 329609"/>
              <a:gd name="connsiteX0" fmla="*/ 0 w 2488018"/>
              <a:gd name="connsiteY0" fmla="*/ 329609 h 329609"/>
              <a:gd name="connsiteX1" fmla="*/ 2488018 w 2488018"/>
              <a:gd name="connsiteY1" fmla="*/ 0 h 329609"/>
              <a:gd name="connsiteX0" fmla="*/ 0 w 2488152"/>
              <a:gd name="connsiteY0" fmla="*/ 329609 h 329609"/>
              <a:gd name="connsiteX1" fmla="*/ 2488018 w 2488152"/>
              <a:gd name="connsiteY1" fmla="*/ 0 h 329609"/>
              <a:gd name="connsiteX0" fmla="*/ 0 w 2488018"/>
              <a:gd name="connsiteY0" fmla="*/ 329609 h 329609"/>
              <a:gd name="connsiteX1" fmla="*/ 2488018 w 2488018"/>
              <a:gd name="connsiteY1" fmla="*/ 0 h 329609"/>
              <a:gd name="connsiteX0" fmla="*/ 0 w 2541180"/>
              <a:gd name="connsiteY0" fmla="*/ 382772 h 382772"/>
              <a:gd name="connsiteX1" fmla="*/ 2541180 w 2541180"/>
              <a:gd name="connsiteY1" fmla="*/ 0 h 382772"/>
              <a:gd name="connsiteX0" fmla="*/ 0 w 2551813"/>
              <a:gd name="connsiteY0" fmla="*/ 489098 h 489098"/>
              <a:gd name="connsiteX1" fmla="*/ 2551813 w 2551813"/>
              <a:gd name="connsiteY1" fmla="*/ 0 h 489098"/>
              <a:gd name="connsiteX0" fmla="*/ 0 w 2551813"/>
              <a:gd name="connsiteY0" fmla="*/ 489098 h 489098"/>
              <a:gd name="connsiteX1" fmla="*/ 2551813 w 2551813"/>
              <a:gd name="connsiteY1" fmla="*/ 0 h 489098"/>
              <a:gd name="connsiteX0" fmla="*/ 0 w 2551996"/>
              <a:gd name="connsiteY0" fmla="*/ 489098 h 489098"/>
              <a:gd name="connsiteX1" fmla="*/ 2551813 w 2551996"/>
              <a:gd name="connsiteY1" fmla="*/ 0 h 489098"/>
            </a:gdLst>
            <a:ahLst/>
            <a:cxnLst>
              <a:cxn ang="0">
                <a:pos x="connsiteX0" y="connsiteY0"/>
              </a:cxn>
              <a:cxn ang="0">
                <a:pos x="connsiteX1" y="connsiteY1"/>
              </a:cxn>
            </a:cxnLst>
            <a:rect l="l" t="t" r="r" b="b"/>
            <a:pathLst>
              <a:path w="2551996" h="489098">
                <a:moveTo>
                  <a:pt x="0" y="489098"/>
                </a:moveTo>
                <a:cubicBezTo>
                  <a:pt x="0" y="49619"/>
                  <a:pt x="2576946" y="540065"/>
                  <a:pt x="2551813" y="0"/>
                </a:cubicBezTo>
              </a:path>
            </a:pathLst>
          </a:custGeom>
          <a:noFill/>
          <a:ln w="12700" cap="flat" cmpd="sng" algn="ctr">
            <a:solidFill>
              <a:schemeClr val="bg2"/>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 name="Picture 3">
            <a:extLst>
              <a:ext uri="{FF2B5EF4-FFF2-40B4-BE49-F238E27FC236}">
                <a16:creationId xmlns:a16="http://schemas.microsoft.com/office/drawing/2014/main" id="{367E5A7C-CB3F-468D-8A14-97910F634018}"/>
              </a:ext>
            </a:extLst>
          </p:cNvPr>
          <p:cNvPicPr>
            <a:picLocks noChangeAspect="1"/>
          </p:cNvPicPr>
          <p:nvPr>
            <p:custDataLst>
              <p:tags r:id="rId2"/>
            </p:custDataLst>
          </p:nvPr>
        </p:nvPicPr>
        <p:blipFill>
          <a:blip r:embed="rId18" cstate="print">
            <a:extLst>
              <a:ext uri="{28A0092B-C50C-407E-A947-70E740481C1C}">
                <a14:useLocalDpi xmlns:a14="http://schemas.microsoft.com/office/drawing/2010/main" val="0"/>
              </a:ext>
            </a:extLst>
          </a:blip>
          <a:stretch>
            <a:fillRect/>
          </a:stretch>
        </p:blipFill>
        <p:spPr>
          <a:xfrm>
            <a:off x="296170" y="1635371"/>
            <a:ext cx="2391751" cy="336060"/>
          </a:xfrm>
          <a:prstGeom prst="rect">
            <a:avLst/>
          </a:prstGeom>
        </p:spPr>
      </p:pic>
      <p:pic>
        <p:nvPicPr>
          <p:cNvPr id="38" name="Picture 37">
            <a:extLst>
              <a:ext uri="{FF2B5EF4-FFF2-40B4-BE49-F238E27FC236}">
                <a16:creationId xmlns:a16="http://schemas.microsoft.com/office/drawing/2014/main" id="{4FD59B10-20B3-4FE0-AE57-7B9FD3016016}"/>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3638384" y="3259271"/>
            <a:ext cx="1112394" cy="263127"/>
          </a:xfrm>
          <a:prstGeom prst="rect">
            <a:avLst/>
          </a:prstGeom>
        </p:spPr>
      </p:pic>
      <p:pic>
        <p:nvPicPr>
          <p:cNvPr id="39" name="Picture 38">
            <a:extLst>
              <a:ext uri="{FF2B5EF4-FFF2-40B4-BE49-F238E27FC236}">
                <a16:creationId xmlns:a16="http://schemas.microsoft.com/office/drawing/2014/main" id="{1E154ADF-252B-44DC-B32C-2460F438A361}"/>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7057236" y="3214796"/>
            <a:ext cx="1112394" cy="277259"/>
          </a:xfrm>
          <a:prstGeom prst="rect">
            <a:avLst/>
          </a:prstGeom>
        </p:spPr>
      </p:pic>
      <p:pic>
        <p:nvPicPr>
          <p:cNvPr id="10" name="Picture 9">
            <a:extLst>
              <a:ext uri="{FF2B5EF4-FFF2-40B4-BE49-F238E27FC236}">
                <a16:creationId xmlns:a16="http://schemas.microsoft.com/office/drawing/2014/main" id="{0F2CBD6A-9958-4BF0-ABA7-9207B369E56F}"/>
              </a:ext>
            </a:extLst>
          </p:cNvPr>
          <p:cNvPicPr>
            <a:picLocks noChangeAspect="1"/>
          </p:cNvPicPr>
          <p:nvPr>
            <p:custDataLst>
              <p:tags r:id="rId5"/>
            </p:custDataLst>
          </p:nvPr>
        </p:nvPicPr>
        <p:blipFill>
          <a:blip r:embed="rId21" cstate="print">
            <a:extLst>
              <a:ext uri="{28A0092B-C50C-407E-A947-70E740481C1C}">
                <a14:useLocalDpi xmlns:a14="http://schemas.microsoft.com/office/drawing/2010/main" val="0"/>
              </a:ext>
            </a:extLst>
          </a:blip>
          <a:stretch>
            <a:fillRect/>
          </a:stretch>
        </p:blipFill>
        <p:spPr>
          <a:xfrm>
            <a:off x="652050" y="2573898"/>
            <a:ext cx="1601524" cy="297143"/>
          </a:xfrm>
          <a:prstGeom prst="rect">
            <a:avLst/>
          </a:prstGeom>
        </p:spPr>
      </p:pic>
      <p:pic>
        <p:nvPicPr>
          <p:cNvPr id="14" name="Picture 13">
            <a:extLst>
              <a:ext uri="{FF2B5EF4-FFF2-40B4-BE49-F238E27FC236}">
                <a16:creationId xmlns:a16="http://schemas.microsoft.com/office/drawing/2014/main" id="{311846EF-2C82-4195-9D62-C7CB834B3A0C}"/>
              </a:ext>
            </a:extLst>
          </p:cNvPr>
          <p:cNvPicPr>
            <a:picLocks noChangeAspect="1"/>
          </p:cNvPicPr>
          <p:nvPr>
            <p:custDataLst>
              <p:tags r:id="rId6"/>
            </p:custDataLst>
          </p:nvPr>
        </p:nvPicPr>
        <p:blipFill>
          <a:blip r:embed="rId22" cstate="print">
            <a:extLst>
              <a:ext uri="{28A0092B-C50C-407E-A947-70E740481C1C}">
                <a14:useLocalDpi xmlns:a14="http://schemas.microsoft.com/office/drawing/2010/main" val="0"/>
              </a:ext>
            </a:extLst>
          </a:blip>
          <a:stretch>
            <a:fillRect/>
          </a:stretch>
        </p:blipFill>
        <p:spPr>
          <a:xfrm>
            <a:off x="3417039" y="3750256"/>
            <a:ext cx="1926441" cy="1000780"/>
          </a:xfrm>
          <a:prstGeom prst="rect">
            <a:avLst/>
          </a:prstGeom>
        </p:spPr>
      </p:pic>
      <p:pic>
        <p:nvPicPr>
          <p:cNvPr id="16" name="Picture 15">
            <a:extLst>
              <a:ext uri="{FF2B5EF4-FFF2-40B4-BE49-F238E27FC236}">
                <a16:creationId xmlns:a16="http://schemas.microsoft.com/office/drawing/2014/main" id="{4497B896-B0CE-4D46-AE34-076EA3AA9EA1}"/>
              </a:ext>
            </a:extLst>
          </p:cNvPr>
          <p:cNvPicPr>
            <a:picLocks noChangeAspect="1"/>
          </p:cNvPicPr>
          <p:nvPr>
            <p:custDataLst>
              <p:tags r:id="rId7"/>
            </p:custDataLst>
          </p:nvPr>
        </p:nvPicPr>
        <p:blipFill>
          <a:blip r:embed="rId23" cstate="print">
            <a:extLst>
              <a:ext uri="{28A0092B-C50C-407E-A947-70E740481C1C}">
                <a14:useLocalDpi xmlns:a14="http://schemas.microsoft.com/office/drawing/2010/main" val="0"/>
              </a:ext>
            </a:extLst>
          </a:blip>
          <a:stretch>
            <a:fillRect/>
          </a:stretch>
        </p:blipFill>
        <p:spPr>
          <a:xfrm>
            <a:off x="6501412" y="3748715"/>
            <a:ext cx="1825374" cy="948276"/>
          </a:xfrm>
          <a:prstGeom prst="rect">
            <a:avLst/>
          </a:prstGeom>
        </p:spPr>
      </p:pic>
      <p:pic>
        <p:nvPicPr>
          <p:cNvPr id="18" name="Picture 17">
            <a:extLst>
              <a:ext uri="{FF2B5EF4-FFF2-40B4-BE49-F238E27FC236}">
                <a16:creationId xmlns:a16="http://schemas.microsoft.com/office/drawing/2014/main" id="{1CBA15CC-7574-4845-B332-B3D64008B407}"/>
              </a:ext>
            </a:extLst>
          </p:cNvPr>
          <p:cNvPicPr>
            <a:picLocks noChangeAspect="1"/>
          </p:cNvPicPr>
          <p:nvPr>
            <p:custDataLst>
              <p:tags r:id="rId8"/>
            </p:custDataLst>
          </p:nvPr>
        </p:nvPicPr>
        <p:blipFill>
          <a:blip r:embed="rId24" cstate="print">
            <a:extLst>
              <a:ext uri="{28A0092B-C50C-407E-A947-70E740481C1C}">
                <a14:useLocalDpi xmlns:a14="http://schemas.microsoft.com/office/drawing/2010/main" val="0"/>
              </a:ext>
            </a:extLst>
          </a:blip>
          <a:stretch>
            <a:fillRect/>
          </a:stretch>
        </p:blipFill>
        <p:spPr>
          <a:xfrm>
            <a:off x="369452" y="6132883"/>
            <a:ext cx="1237333" cy="495238"/>
          </a:xfrm>
          <a:prstGeom prst="rect">
            <a:avLst/>
          </a:prstGeom>
        </p:spPr>
      </p:pic>
      <p:pic>
        <p:nvPicPr>
          <p:cNvPr id="20" name="Picture 19">
            <a:extLst>
              <a:ext uri="{FF2B5EF4-FFF2-40B4-BE49-F238E27FC236}">
                <a16:creationId xmlns:a16="http://schemas.microsoft.com/office/drawing/2014/main" id="{09D88383-AC37-48DD-A4CE-B57139E07AFE}"/>
              </a:ext>
            </a:extLst>
          </p:cNvPr>
          <p:cNvPicPr>
            <a:picLocks noChangeAspect="1"/>
          </p:cNvPicPr>
          <p:nvPr>
            <p:custDataLst>
              <p:tags r:id="rId9"/>
            </p:custDataLst>
          </p:nvPr>
        </p:nvPicPr>
        <p:blipFill>
          <a:blip r:embed="rId25" cstate="print">
            <a:extLst>
              <a:ext uri="{28A0092B-C50C-407E-A947-70E740481C1C}">
                <a14:useLocalDpi xmlns:a14="http://schemas.microsoft.com/office/drawing/2010/main" val="0"/>
              </a:ext>
            </a:extLst>
          </a:blip>
          <a:stretch>
            <a:fillRect/>
          </a:stretch>
        </p:blipFill>
        <p:spPr>
          <a:xfrm>
            <a:off x="2841527" y="5955294"/>
            <a:ext cx="2501952" cy="751818"/>
          </a:xfrm>
          <a:prstGeom prst="rect">
            <a:avLst/>
          </a:prstGeom>
        </p:spPr>
      </p:pic>
      <p:pic>
        <p:nvPicPr>
          <p:cNvPr id="24" name="Picture 23">
            <a:extLst>
              <a:ext uri="{FF2B5EF4-FFF2-40B4-BE49-F238E27FC236}">
                <a16:creationId xmlns:a16="http://schemas.microsoft.com/office/drawing/2014/main" id="{C99BB0DA-C7BA-4FAE-BFE1-42335B5D5C41}"/>
              </a:ext>
            </a:extLst>
          </p:cNvPr>
          <p:cNvPicPr>
            <a:picLocks noChangeAspect="1"/>
          </p:cNvPicPr>
          <p:nvPr>
            <p:custDataLst>
              <p:tags r:id="rId10"/>
            </p:custDataLst>
          </p:nvPr>
        </p:nvPicPr>
        <p:blipFill>
          <a:blip r:embed="rId26" cstate="print">
            <a:extLst>
              <a:ext uri="{28A0092B-C50C-407E-A947-70E740481C1C}">
                <a14:useLocalDpi xmlns:a14="http://schemas.microsoft.com/office/drawing/2010/main" val="0"/>
              </a:ext>
            </a:extLst>
          </a:blip>
          <a:stretch>
            <a:fillRect/>
          </a:stretch>
        </p:blipFill>
        <p:spPr>
          <a:xfrm>
            <a:off x="6223584" y="5874742"/>
            <a:ext cx="2573536" cy="773328"/>
          </a:xfrm>
          <a:prstGeom prst="rect">
            <a:avLst/>
          </a:prstGeom>
        </p:spPr>
      </p:pic>
      <p:pic>
        <p:nvPicPr>
          <p:cNvPr id="50" name="Picture 49">
            <a:extLst>
              <a:ext uri="{FF2B5EF4-FFF2-40B4-BE49-F238E27FC236}">
                <a16:creationId xmlns:a16="http://schemas.microsoft.com/office/drawing/2014/main" id="{901BB889-B477-44DE-9AF3-0E4204952197}"/>
              </a:ext>
            </a:extLst>
          </p:cNvPr>
          <p:cNvPicPr>
            <a:picLocks noChangeAspect="1"/>
          </p:cNvPicPr>
          <p:nvPr>
            <p:custDataLst>
              <p:tags r:id="rId11"/>
            </p:custDataLst>
          </p:nvPr>
        </p:nvPicPr>
        <p:blipFill>
          <a:blip r:embed="rId27" cstate="print">
            <a:extLst>
              <a:ext uri="{28A0092B-C50C-407E-A947-70E740481C1C}">
                <a14:useLocalDpi xmlns:a14="http://schemas.microsoft.com/office/drawing/2010/main" val="0"/>
              </a:ext>
            </a:extLst>
          </a:blip>
          <a:stretch>
            <a:fillRect/>
          </a:stretch>
        </p:blipFill>
        <p:spPr>
          <a:xfrm>
            <a:off x="2340827" y="1046715"/>
            <a:ext cx="1112394" cy="301235"/>
          </a:xfrm>
          <a:prstGeom prst="rect">
            <a:avLst/>
          </a:prstGeom>
        </p:spPr>
      </p:pic>
      <p:pic>
        <p:nvPicPr>
          <p:cNvPr id="52" name="Picture 51">
            <a:extLst>
              <a:ext uri="{FF2B5EF4-FFF2-40B4-BE49-F238E27FC236}">
                <a16:creationId xmlns:a16="http://schemas.microsoft.com/office/drawing/2014/main" id="{32F9B1CE-4F88-4620-AD17-7404716C7510}"/>
              </a:ext>
            </a:extLst>
          </p:cNvPr>
          <p:cNvPicPr>
            <a:picLocks noChangeAspect="1"/>
          </p:cNvPicPr>
          <p:nvPr>
            <p:custDataLst>
              <p:tags r:id="rId12"/>
            </p:custDataLst>
          </p:nvPr>
        </p:nvPicPr>
        <p:blipFill>
          <a:blip r:embed="rId28" cstate="print">
            <a:extLst>
              <a:ext uri="{28A0092B-C50C-407E-A947-70E740481C1C}">
                <a14:useLocalDpi xmlns:a14="http://schemas.microsoft.com/office/drawing/2010/main" val="0"/>
              </a:ext>
            </a:extLst>
          </a:blip>
          <a:stretch>
            <a:fillRect/>
          </a:stretch>
        </p:blipFill>
        <p:spPr>
          <a:xfrm>
            <a:off x="6844876" y="1046923"/>
            <a:ext cx="1223418" cy="347435"/>
          </a:xfrm>
          <a:prstGeom prst="rect">
            <a:avLst/>
          </a:prstGeom>
        </p:spPr>
      </p:pic>
    </p:spTree>
    <p:extLst>
      <p:ext uri="{BB962C8B-B14F-4D97-AF65-F5344CB8AC3E}">
        <p14:creationId xmlns:p14="http://schemas.microsoft.com/office/powerpoint/2010/main" val="1861156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Line 19"/>
          <p:cNvSpPr>
            <a:spLocks noChangeShapeType="1"/>
          </p:cNvSpPr>
          <p:nvPr/>
        </p:nvSpPr>
        <p:spPr bwMode="auto">
          <a:xfrm>
            <a:off x="5424568" y="1153888"/>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2" name="Title 1"/>
          <p:cNvSpPr>
            <a:spLocks noGrp="1"/>
          </p:cNvSpPr>
          <p:nvPr>
            <p:ph type="title"/>
          </p:nvPr>
        </p:nvSpPr>
        <p:spPr>
          <a:xfrm>
            <a:off x="457199" y="228600"/>
            <a:ext cx="8524959" cy="1143000"/>
          </a:xfrm>
        </p:spPr>
        <p:txBody>
          <a:bodyPr anchor="t"/>
          <a:lstStyle/>
          <a:p>
            <a:r>
              <a:rPr lang="en-US" dirty="0"/>
              <a:t>Collision Rate and Particle Removal</a:t>
            </a:r>
          </a:p>
        </p:txBody>
      </p:sp>
      <p:sp>
        <p:nvSpPr>
          <p:cNvPr id="18" name="TextBox 17"/>
          <p:cNvSpPr txBox="1"/>
          <p:nvPr/>
        </p:nvSpPr>
        <p:spPr>
          <a:xfrm>
            <a:off x="129473" y="3780555"/>
            <a:ext cx="8852686" cy="830997"/>
          </a:xfrm>
          <a:prstGeom prst="rect">
            <a:avLst/>
          </a:prstGeom>
          <a:solidFill>
            <a:schemeClr val="bg1"/>
          </a:solidFill>
        </p:spPr>
        <p:txBody>
          <a:bodyPr wrap="square" rtlCol="0">
            <a:spAutoFit/>
          </a:bodyPr>
          <a:lstStyle/>
          <a:p>
            <a:r>
              <a:rPr lang="en-US" sz="2400" dirty="0"/>
              <a:t>First order conversion of small particles to flocs with respect to the number of collisions </a:t>
            </a:r>
          </a:p>
        </p:txBody>
      </p:sp>
      <p:sp>
        <p:nvSpPr>
          <p:cNvPr id="19" name="TextBox 18"/>
          <p:cNvSpPr txBox="1"/>
          <p:nvPr/>
        </p:nvSpPr>
        <p:spPr>
          <a:xfrm>
            <a:off x="129473" y="2896052"/>
            <a:ext cx="8852686" cy="830997"/>
          </a:xfrm>
          <a:prstGeom prst="rect">
            <a:avLst/>
          </a:prstGeom>
          <a:solidFill>
            <a:schemeClr val="bg1"/>
          </a:solidFill>
        </p:spPr>
        <p:txBody>
          <a:bodyPr wrap="square" rtlCol="0">
            <a:spAutoFit/>
          </a:bodyPr>
          <a:lstStyle/>
          <a:p>
            <a:r>
              <a:rPr lang="en-US" sz="2400" dirty="0"/>
              <a:t>Track small particles as flocculation progresses with small particle </a:t>
            </a:r>
            <a:r>
              <a:rPr lang="en-US" sz="2400" b="1" dirty="0"/>
              <a:t>number</a:t>
            </a:r>
            <a:r>
              <a:rPr lang="en-US" sz="2400" dirty="0"/>
              <a:t> concentration, </a:t>
            </a:r>
            <a:r>
              <a:rPr lang="en-US" sz="2400" i="1" dirty="0" err="1"/>
              <a:t>n</a:t>
            </a:r>
            <a:r>
              <a:rPr lang="en-US" sz="2400" i="1" baseline="-25000" dirty="0" err="1"/>
              <a:t>p</a:t>
            </a:r>
            <a:r>
              <a:rPr lang="en-US" sz="2400" dirty="0"/>
              <a:t>, as our master variable (track settled NTU)</a:t>
            </a:r>
          </a:p>
        </p:txBody>
      </p:sp>
      <p:sp>
        <p:nvSpPr>
          <p:cNvPr id="24" name="Rectangle 23"/>
          <p:cNvSpPr/>
          <p:nvPr/>
        </p:nvSpPr>
        <p:spPr>
          <a:xfrm>
            <a:off x="288738" y="1522229"/>
            <a:ext cx="1414170" cy="461665"/>
          </a:xfrm>
          <a:prstGeom prst="rect">
            <a:avLst/>
          </a:prstGeom>
        </p:spPr>
        <p:txBody>
          <a:bodyPr wrap="none">
            <a:spAutoFit/>
          </a:bodyPr>
          <a:lstStyle/>
          <a:p>
            <a:r>
              <a:rPr lang="en-US" sz="2400" dirty="0">
                <a:solidFill>
                  <a:srgbClr val="000000"/>
                </a:solidFill>
              </a:rPr>
              <a:t>Geometry</a:t>
            </a:r>
            <a:endParaRPr lang="en-US" dirty="0"/>
          </a:p>
        </p:txBody>
      </p:sp>
      <p:sp>
        <p:nvSpPr>
          <p:cNvPr id="25" name="TextBox 24"/>
          <p:cNvSpPr txBox="1"/>
          <p:nvPr/>
        </p:nvSpPr>
        <p:spPr>
          <a:xfrm>
            <a:off x="3355636" y="6345668"/>
            <a:ext cx="4137864" cy="523220"/>
          </a:xfrm>
          <a:prstGeom prst="rect">
            <a:avLst/>
          </a:prstGeom>
          <a:solidFill>
            <a:schemeClr val="bg1"/>
          </a:solidFill>
        </p:spPr>
        <p:txBody>
          <a:bodyPr wrap="none" rtlCol="0">
            <a:spAutoFit/>
          </a:bodyPr>
          <a:lstStyle/>
          <a:p>
            <a:r>
              <a:rPr lang="en-US" dirty="0"/>
              <a:t>Tracking residual turbidity!</a:t>
            </a:r>
          </a:p>
        </p:txBody>
      </p:sp>
      <p:sp>
        <p:nvSpPr>
          <p:cNvPr id="3" name="TextBox 2"/>
          <p:cNvSpPr txBox="1"/>
          <p:nvPr/>
        </p:nvSpPr>
        <p:spPr>
          <a:xfrm>
            <a:off x="187173" y="4705121"/>
            <a:ext cx="8794985" cy="830997"/>
          </a:xfrm>
          <a:prstGeom prst="rect">
            <a:avLst/>
          </a:prstGeom>
          <a:solidFill>
            <a:schemeClr val="bg1"/>
          </a:solidFill>
        </p:spPr>
        <p:txBody>
          <a:bodyPr wrap="square" rtlCol="0">
            <a:spAutoFit/>
          </a:bodyPr>
          <a:lstStyle/>
          <a:p>
            <a:r>
              <a:rPr lang="en-US" sz="2400" dirty="0"/>
              <a:t>Small particles are converted into large flocs by collisions with small particles</a:t>
            </a:r>
          </a:p>
        </p:txBody>
      </p:sp>
      <p:sp>
        <p:nvSpPr>
          <p:cNvPr id="4" name="TextBox 3"/>
          <p:cNvSpPr txBox="1"/>
          <p:nvPr/>
        </p:nvSpPr>
        <p:spPr>
          <a:xfrm>
            <a:off x="9385540" y="630668"/>
            <a:ext cx="5400135" cy="954107"/>
          </a:xfrm>
          <a:prstGeom prst="rect">
            <a:avLst/>
          </a:prstGeom>
          <a:noFill/>
        </p:spPr>
        <p:txBody>
          <a:bodyPr wrap="square" rtlCol="0">
            <a:spAutoFit/>
          </a:bodyPr>
          <a:lstStyle/>
          <a:p>
            <a:r>
              <a:rPr lang="en-US" dirty="0"/>
              <a:t>Track fraction of small particles if all particles are active</a:t>
            </a:r>
          </a:p>
        </p:txBody>
      </p:sp>
      <p:sp>
        <p:nvSpPr>
          <p:cNvPr id="5" name="TextBox 4"/>
          <p:cNvSpPr txBox="1"/>
          <p:nvPr/>
        </p:nvSpPr>
        <p:spPr>
          <a:xfrm>
            <a:off x="9385540" y="3372928"/>
            <a:ext cx="9169433" cy="523220"/>
          </a:xfrm>
          <a:prstGeom prst="rect">
            <a:avLst/>
          </a:prstGeom>
          <a:noFill/>
        </p:spPr>
        <p:txBody>
          <a:bodyPr wrap="none" rtlCol="0">
            <a:spAutoFit/>
          </a:bodyPr>
          <a:lstStyle/>
          <a:p>
            <a:r>
              <a:rPr lang="en-US" dirty="0" err="1"/>
              <a:t>d.T</a:t>
            </a:r>
            <a:r>
              <a:rPr lang="en-US" dirty="0"/>
              <a:t>  is the characteristic diameter of the actively growing flocs</a:t>
            </a:r>
          </a:p>
        </p:txBody>
      </p:sp>
      <p:pic>
        <p:nvPicPr>
          <p:cNvPr id="29" name="Picture 28">
            <a:extLst>
              <a:ext uri="{FF2B5EF4-FFF2-40B4-BE49-F238E27FC236}">
                <a16:creationId xmlns:a16="http://schemas.microsoft.com/office/drawing/2014/main" id="{9553135D-2629-416D-ACEE-CA0F3381B00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2851151" y="1577337"/>
            <a:ext cx="1906044" cy="572752"/>
          </a:xfrm>
          <a:prstGeom prst="rect">
            <a:avLst/>
          </a:prstGeom>
        </p:spPr>
      </p:pic>
      <p:pic>
        <p:nvPicPr>
          <p:cNvPr id="17" name="Picture 16">
            <a:extLst>
              <a:ext uri="{FF2B5EF4-FFF2-40B4-BE49-F238E27FC236}">
                <a16:creationId xmlns:a16="http://schemas.microsoft.com/office/drawing/2014/main" id="{6D650AD3-B649-4389-A985-432E9F92735D}"/>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851150" y="2312872"/>
            <a:ext cx="2116571" cy="374857"/>
          </a:xfrm>
          <a:prstGeom prst="rect">
            <a:avLst/>
          </a:prstGeom>
        </p:spPr>
      </p:pic>
      <p:pic>
        <p:nvPicPr>
          <p:cNvPr id="33" name="Picture 32">
            <a:extLst>
              <a:ext uri="{FF2B5EF4-FFF2-40B4-BE49-F238E27FC236}">
                <a16:creationId xmlns:a16="http://schemas.microsoft.com/office/drawing/2014/main" id="{AA91C03D-2DEE-40D6-AAC5-2B67BB96832C}"/>
              </a:ext>
            </a:extLst>
          </p:cNvPr>
          <p:cNvPicPr>
            <a:picLocks noChangeAspect="1"/>
          </p:cNvPicPr>
          <p:nvPr>
            <p:custDataLst>
              <p:tags r:id="rId3"/>
            </p:custDataLst>
          </p:nvPr>
        </p:nvPicPr>
        <p:blipFill>
          <a:blip r:embed="rId18" cstate="print">
            <a:extLst>
              <a:ext uri="{28A0092B-C50C-407E-A947-70E740481C1C}">
                <a14:useLocalDpi xmlns:a14="http://schemas.microsoft.com/office/drawing/2010/main" val="0"/>
              </a:ext>
            </a:extLst>
          </a:blip>
          <a:stretch>
            <a:fillRect/>
          </a:stretch>
        </p:blipFill>
        <p:spPr>
          <a:xfrm>
            <a:off x="6365217" y="1609801"/>
            <a:ext cx="1771650" cy="532368"/>
          </a:xfrm>
          <a:prstGeom prst="rect">
            <a:avLst/>
          </a:prstGeom>
        </p:spPr>
      </p:pic>
      <p:pic>
        <p:nvPicPr>
          <p:cNvPr id="34" name="Picture 33">
            <a:extLst>
              <a:ext uri="{FF2B5EF4-FFF2-40B4-BE49-F238E27FC236}">
                <a16:creationId xmlns:a16="http://schemas.microsoft.com/office/drawing/2014/main" id="{9A61B304-58B9-4E26-A461-96CDCC0A7F84}"/>
              </a:ext>
            </a:extLst>
          </p:cNvPr>
          <p:cNvPicPr>
            <a:picLocks noChangeAspect="1"/>
          </p:cNvPicPr>
          <p:nvPr>
            <p:custDataLst>
              <p:tags r:id="rId4"/>
            </p:custDataLst>
          </p:nvPr>
        </p:nvPicPr>
        <p:blipFill>
          <a:blip r:embed="rId19" cstate="print">
            <a:extLst>
              <a:ext uri="{28A0092B-C50C-407E-A947-70E740481C1C}">
                <a14:useLocalDpi xmlns:a14="http://schemas.microsoft.com/office/drawing/2010/main" val="0"/>
              </a:ext>
            </a:extLst>
          </a:blip>
          <a:stretch>
            <a:fillRect/>
          </a:stretch>
        </p:blipFill>
        <p:spPr>
          <a:xfrm>
            <a:off x="6342063" y="2348039"/>
            <a:ext cx="2116571" cy="286476"/>
          </a:xfrm>
          <a:prstGeom prst="rect">
            <a:avLst/>
          </a:prstGeom>
        </p:spPr>
      </p:pic>
      <p:pic>
        <p:nvPicPr>
          <p:cNvPr id="36" name="Picture 35">
            <a:extLst>
              <a:ext uri="{FF2B5EF4-FFF2-40B4-BE49-F238E27FC236}">
                <a16:creationId xmlns:a16="http://schemas.microsoft.com/office/drawing/2014/main" id="{618701C9-F7F1-4989-8276-B1CDA7FFA800}"/>
              </a:ext>
            </a:extLst>
          </p:cNvPr>
          <p:cNvPicPr>
            <a:picLocks noChangeAspect="1"/>
          </p:cNvPicPr>
          <p:nvPr>
            <p:custDataLst>
              <p:tags r:id="rId5"/>
            </p:custDataLst>
          </p:nvPr>
        </p:nvPicPr>
        <p:blipFill>
          <a:blip r:embed="rId20" cstate="print">
            <a:extLst>
              <a:ext uri="{28A0092B-C50C-407E-A947-70E740481C1C}">
                <a14:useLocalDpi xmlns:a14="http://schemas.microsoft.com/office/drawing/2010/main" val="0"/>
              </a:ext>
            </a:extLst>
          </a:blip>
          <a:stretch>
            <a:fillRect/>
          </a:stretch>
        </p:blipFill>
        <p:spPr>
          <a:xfrm>
            <a:off x="9482302" y="2361347"/>
            <a:ext cx="2095238" cy="374857"/>
          </a:xfrm>
          <a:prstGeom prst="rect">
            <a:avLst/>
          </a:prstGeom>
        </p:spPr>
      </p:pic>
      <p:pic>
        <p:nvPicPr>
          <p:cNvPr id="38" name="Picture 37">
            <a:extLst>
              <a:ext uri="{FF2B5EF4-FFF2-40B4-BE49-F238E27FC236}">
                <a16:creationId xmlns:a16="http://schemas.microsoft.com/office/drawing/2014/main" id="{54B27760-A7B7-4047-B1A0-EE795A59B661}"/>
              </a:ext>
            </a:extLst>
          </p:cNvPr>
          <p:cNvPicPr>
            <a:picLocks noChangeAspect="1"/>
          </p:cNvPicPr>
          <p:nvPr>
            <p:custDataLst>
              <p:tags r:id="rId6"/>
            </p:custDataLst>
          </p:nvPr>
        </p:nvPicPr>
        <p:blipFill>
          <a:blip r:embed="rId21" cstate="print">
            <a:extLst>
              <a:ext uri="{28A0092B-C50C-407E-A947-70E740481C1C}">
                <a14:useLocalDpi xmlns:a14="http://schemas.microsoft.com/office/drawing/2010/main" val="0"/>
              </a:ext>
            </a:extLst>
          </a:blip>
          <a:stretch>
            <a:fillRect/>
          </a:stretch>
        </p:blipFill>
        <p:spPr>
          <a:xfrm>
            <a:off x="411646" y="5695512"/>
            <a:ext cx="1456762" cy="559238"/>
          </a:xfrm>
          <a:prstGeom prst="rect">
            <a:avLst/>
          </a:prstGeom>
        </p:spPr>
      </p:pic>
      <p:pic>
        <p:nvPicPr>
          <p:cNvPr id="40" name="Picture 39">
            <a:extLst>
              <a:ext uri="{FF2B5EF4-FFF2-40B4-BE49-F238E27FC236}">
                <a16:creationId xmlns:a16="http://schemas.microsoft.com/office/drawing/2014/main" id="{4FF6F79E-8836-4961-9F69-8C8DDA033F8B}"/>
              </a:ext>
            </a:extLst>
          </p:cNvPr>
          <p:cNvPicPr>
            <a:picLocks noChangeAspect="1"/>
          </p:cNvPicPr>
          <p:nvPr>
            <p:custDataLst>
              <p:tags r:id="rId7"/>
            </p:custDataLst>
          </p:nvPr>
        </p:nvPicPr>
        <p:blipFill>
          <a:blip r:embed="rId22" cstate="print">
            <a:extLst>
              <a:ext uri="{28A0092B-C50C-407E-A947-70E740481C1C}">
                <a14:useLocalDpi xmlns:a14="http://schemas.microsoft.com/office/drawing/2010/main" val="0"/>
              </a:ext>
            </a:extLst>
          </a:blip>
          <a:stretch>
            <a:fillRect/>
          </a:stretch>
        </p:blipFill>
        <p:spPr>
          <a:xfrm>
            <a:off x="2563343" y="5627036"/>
            <a:ext cx="2571101" cy="603994"/>
          </a:xfrm>
          <a:prstGeom prst="rect">
            <a:avLst/>
          </a:prstGeom>
        </p:spPr>
      </p:pic>
      <p:pic>
        <p:nvPicPr>
          <p:cNvPr id="42" name="Picture 41">
            <a:extLst>
              <a:ext uri="{FF2B5EF4-FFF2-40B4-BE49-F238E27FC236}">
                <a16:creationId xmlns:a16="http://schemas.microsoft.com/office/drawing/2014/main" id="{26695710-9FFC-47B2-AE72-330F540128F1}"/>
              </a:ext>
            </a:extLst>
          </p:cNvPr>
          <p:cNvPicPr>
            <a:picLocks noChangeAspect="1"/>
          </p:cNvPicPr>
          <p:nvPr>
            <p:custDataLst>
              <p:tags r:id="rId8"/>
            </p:custDataLst>
          </p:nvPr>
        </p:nvPicPr>
        <p:blipFill>
          <a:blip r:embed="rId23" cstate="print">
            <a:extLst>
              <a:ext uri="{28A0092B-C50C-407E-A947-70E740481C1C}">
                <a14:useLocalDpi xmlns:a14="http://schemas.microsoft.com/office/drawing/2010/main" val="0"/>
              </a:ext>
            </a:extLst>
          </a:blip>
          <a:stretch>
            <a:fillRect/>
          </a:stretch>
        </p:blipFill>
        <p:spPr>
          <a:xfrm>
            <a:off x="6185620" y="5499420"/>
            <a:ext cx="2374095" cy="557714"/>
          </a:xfrm>
          <a:prstGeom prst="rect">
            <a:avLst/>
          </a:prstGeom>
        </p:spPr>
      </p:pic>
      <p:pic>
        <p:nvPicPr>
          <p:cNvPr id="44" name="Picture 43">
            <a:extLst>
              <a:ext uri="{FF2B5EF4-FFF2-40B4-BE49-F238E27FC236}">
                <a16:creationId xmlns:a16="http://schemas.microsoft.com/office/drawing/2014/main" id="{C2D61E2B-FC9D-4C92-B46D-03E7AACA4C40}"/>
              </a:ext>
            </a:extLst>
          </p:cNvPr>
          <p:cNvPicPr>
            <a:picLocks noChangeAspect="1"/>
          </p:cNvPicPr>
          <p:nvPr>
            <p:custDataLst>
              <p:tags r:id="rId9"/>
            </p:custDataLst>
          </p:nvPr>
        </p:nvPicPr>
        <p:blipFill>
          <a:blip r:embed="rId24" cstate="print">
            <a:extLst>
              <a:ext uri="{28A0092B-C50C-407E-A947-70E740481C1C}">
                <a14:useLocalDpi xmlns:a14="http://schemas.microsoft.com/office/drawing/2010/main" val="0"/>
              </a:ext>
            </a:extLst>
          </a:blip>
          <a:stretch>
            <a:fillRect/>
          </a:stretch>
        </p:blipFill>
        <p:spPr>
          <a:xfrm>
            <a:off x="9384860" y="5166664"/>
            <a:ext cx="1433905" cy="559238"/>
          </a:xfrm>
          <a:prstGeom prst="rect">
            <a:avLst/>
          </a:prstGeom>
        </p:spPr>
      </p:pic>
      <p:pic>
        <p:nvPicPr>
          <p:cNvPr id="46" name="Picture 45">
            <a:extLst>
              <a:ext uri="{FF2B5EF4-FFF2-40B4-BE49-F238E27FC236}">
                <a16:creationId xmlns:a16="http://schemas.microsoft.com/office/drawing/2014/main" id="{AA716968-E864-47CB-814E-3CF469293672}"/>
              </a:ext>
            </a:extLst>
          </p:cNvPr>
          <p:cNvPicPr>
            <a:picLocks noChangeAspect="1"/>
          </p:cNvPicPr>
          <p:nvPr>
            <p:custDataLst>
              <p:tags r:id="rId10"/>
            </p:custDataLst>
          </p:nvPr>
        </p:nvPicPr>
        <p:blipFill>
          <a:blip r:embed="rId25" cstate="print">
            <a:extLst>
              <a:ext uri="{28A0092B-C50C-407E-A947-70E740481C1C}">
                <a14:useLocalDpi xmlns:a14="http://schemas.microsoft.com/office/drawing/2010/main" val="0"/>
              </a:ext>
            </a:extLst>
          </a:blip>
          <a:stretch>
            <a:fillRect/>
          </a:stretch>
        </p:blipFill>
        <p:spPr>
          <a:xfrm>
            <a:off x="9352045" y="6112376"/>
            <a:ext cx="2735238" cy="374857"/>
          </a:xfrm>
          <a:prstGeom prst="rect">
            <a:avLst/>
          </a:prstGeom>
        </p:spPr>
      </p:pic>
      <p:pic>
        <p:nvPicPr>
          <p:cNvPr id="47" name="Picture 46">
            <a:extLst>
              <a:ext uri="{FF2B5EF4-FFF2-40B4-BE49-F238E27FC236}">
                <a16:creationId xmlns:a16="http://schemas.microsoft.com/office/drawing/2014/main" id="{3D5F806E-2680-4342-B35E-65CFC24852AA}"/>
              </a:ext>
            </a:extLst>
          </p:cNvPr>
          <p:cNvPicPr>
            <a:picLocks noChangeAspect="1"/>
          </p:cNvPicPr>
          <p:nvPr>
            <p:custDataLst>
              <p:tags r:id="rId11"/>
            </p:custDataLst>
          </p:nvPr>
        </p:nvPicPr>
        <p:blipFill>
          <a:blip r:embed="rId26"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8" name="Picture 47">
            <a:extLst>
              <a:ext uri="{FF2B5EF4-FFF2-40B4-BE49-F238E27FC236}">
                <a16:creationId xmlns:a16="http://schemas.microsoft.com/office/drawing/2014/main" id="{C2BDEC43-3D6C-4B4C-BB5D-8790C730CF38}"/>
              </a:ext>
            </a:extLst>
          </p:cNvPr>
          <p:cNvPicPr>
            <a:picLocks noChangeAspect="1"/>
          </p:cNvPicPr>
          <p:nvPr>
            <p:custDataLst>
              <p:tags r:id="rId12"/>
            </p:custDataLst>
          </p:nvPr>
        </p:nvPicPr>
        <p:blipFill>
          <a:blip r:embed="rId27"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26" name="Picture 25">
            <a:extLst>
              <a:ext uri="{FF2B5EF4-FFF2-40B4-BE49-F238E27FC236}">
                <a16:creationId xmlns:a16="http://schemas.microsoft.com/office/drawing/2014/main" id="{F95EBF09-403C-45C3-9760-7904FA1578A0}"/>
              </a:ext>
            </a:extLst>
          </p:cNvPr>
          <p:cNvPicPr>
            <a:picLocks noChangeAspect="1"/>
          </p:cNvPicPr>
          <p:nvPr>
            <p:custDataLst>
              <p:tags r:id="rId13"/>
            </p:custDataLst>
          </p:nvPr>
        </p:nvPicPr>
        <p:blipFill>
          <a:blip r:embed="rId28" cstate="print">
            <a:extLst>
              <a:ext uri="{28A0092B-C50C-407E-A947-70E740481C1C}">
                <a14:useLocalDpi xmlns:a14="http://schemas.microsoft.com/office/drawing/2010/main" val="0"/>
              </a:ext>
            </a:extLst>
          </a:blip>
          <a:stretch>
            <a:fillRect/>
          </a:stretch>
        </p:blipFill>
        <p:spPr>
          <a:xfrm>
            <a:off x="648046" y="2108419"/>
            <a:ext cx="718173" cy="572752"/>
          </a:xfrm>
          <a:prstGeom prst="rect">
            <a:avLst/>
          </a:prstGeom>
        </p:spPr>
      </p:pic>
    </p:spTree>
    <p:extLst>
      <p:ext uri="{BB962C8B-B14F-4D97-AF65-F5344CB8AC3E}">
        <p14:creationId xmlns:p14="http://schemas.microsoft.com/office/powerpoint/2010/main" val="42331927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effectLst/>
        </p:spPr>
        <p:txBody>
          <a:bodyPr/>
          <a:lstStyle/>
          <a:p>
            <a:pPr>
              <a:defRPr/>
            </a:pPr>
            <a:r>
              <a:rPr lang="en-US" dirty="0"/>
              <a:t>Mechanical Flocculation</a:t>
            </a:r>
          </a:p>
        </p:txBody>
      </p:sp>
      <p:sp>
        <p:nvSpPr>
          <p:cNvPr id="99331" name="Rectangle 3"/>
          <p:cNvSpPr>
            <a:spLocks noGrp="1" noChangeArrowheads="1"/>
          </p:cNvSpPr>
          <p:nvPr>
            <p:ph idx="1"/>
          </p:nvPr>
        </p:nvSpPr>
        <p:spPr>
          <a:xfrm>
            <a:off x="299803" y="1881444"/>
            <a:ext cx="5726347" cy="4876800"/>
          </a:xfrm>
        </p:spPr>
        <p:txBody>
          <a:bodyPr/>
          <a:lstStyle/>
          <a:p>
            <a:pPr>
              <a:lnSpc>
                <a:spcPct val="90000"/>
              </a:lnSpc>
            </a:pPr>
            <a:r>
              <a:rPr lang="en-US" sz="2800" dirty="0"/>
              <a:t>Particle collisions caused by </a:t>
            </a:r>
            <a:r>
              <a:rPr lang="en-US" sz="2800" u="sng" dirty="0"/>
              <a:t>gentle</a:t>
            </a:r>
            <a:r>
              <a:rPr lang="en-US" sz="2800" dirty="0"/>
              <a:t> stirring</a:t>
            </a:r>
          </a:p>
          <a:p>
            <a:pPr>
              <a:lnSpc>
                <a:spcPct val="90000"/>
              </a:lnSpc>
            </a:pPr>
            <a:r>
              <a:rPr lang="en-US" sz="2800" dirty="0"/>
              <a:t>Advantage </a:t>
            </a:r>
          </a:p>
          <a:p>
            <a:pPr lvl="1">
              <a:lnSpc>
                <a:spcPct val="90000"/>
              </a:lnSpc>
            </a:pPr>
            <a:r>
              <a:rPr lang="en-US" sz="2400" dirty="0"/>
              <a:t>energy dissipation rate can be varied independent of flow rate</a:t>
            </a:r>
          </a:p>
          <a:p>
            <a:pPr>
              <a:lnSpc>
                <a:spcPct val="90000"/>
              </a:lnSpc>
            </a:pPr>
            <a:r>
              <a:rPr lang="en-US" sz="2800" dirty="0"/>
              <a:t>Disadvantage </a:t>
            </a:r>
          </a:p>
          <a:p>
            <a:pPr lvl="1">
              <a:lnSpc>
                <a:spcPct val="90000"/>
              </a:lnSpc>
            </a:pPr>
            <a:r>
              <a:rPr lang="en-US" sz="2400" dirty="0"/>
              <a:t>potential short circuiting (some fluid moves quickly from inlet to outlet)</a:t>
            </a:r>
          </a:p>
          <a:p>
            <a:pPr lvl="1">
              <a:lnSpc>
                <a:spcPct val="90000"/>
              </a:lnSpc>
            </a:pPr>
            <a:r>
              <a:rPr lang="en-US" sz="2400" dirty="0"/>
              <a:t>moving parts in a wet environment</a:t>
            </a:r>
          </a:p>
          <a:p>
            <a:pPr lvl="1">
              <a:lnSpc>
                <a:spcPct val="90000"/>
              </a:lnSpc>
            </a:pPr>
            <a:r>
              <a:rPr lang="en-US" sz="2400" dirty="0"/>
              <a:t>Highly </a:t>
            </a:r>
            <a:r>
              <a:rPr lang="en-US" sz="2400" dirty="0" err="1"/>
              <a:t>nonuniform</a:t>
            </a:r>
            <a:r>
              <a:rPr lang="en-US" sz="2400" dirty="0"/>
              <a:t> energy dissipation rate</a:t>
            </a:r>
          </a:p>
        </p:txBody>
      </p:sp>
      <p:pic>
        <p:nvPicPr>
          <p:cNvPr id="99332" name="Picture 4"/>
          <p:cNvPicPr>
            <a:picLocks noChangeAspect="1" noChangeArrowheads="1"/>
          </p:cNvPicPr>
          <p:nvPr/>
        </p:nvPicPr>
        <p:blipFill>
          <a:blip r:embed="rId3" cstate="screen"/>
          <a:srcRect/>
          <a:stretch>
            <a:fillRect/>
          </a:stretch>
        </p:blipFill>
        <p:spPr bwMode="auto">
          <a:xfrm>
            <a:off x="6026150" y="1790700"/>
            <a:ext cx="2889250" cy="2411413"/>
          </a:xfrm>
          <a:prstGeom prst="rect">
            <a:avLst/>
          </a:prstGeom>
          <a:noFill/>
          <a:ln w="50800">
            <a:noFill/>
            <a:miter lim="800000"/>
            <a:headEnd type="none" w="sm" len="sm"/>
            <a:tailEnd type="none" w="med" len="sm"/>
          </a:ln>
        </p:spPr>
      </p:pic>
      <p:pic>
        <p:nvPicPr>
          <p:cNvPr id="99333" name="Picture 5"/>
          <p:cNvPicPr>
            <a:picLocks noChangeAspect="1" noChangeArrowheads="1"/>
          </p:cNvPicPr>
          <p:nvPr/>
        </p:nvPicPr>
        <p:blipFill>
          <a:blip r:embed="rId4" cstate="screen"/>
          <a:srcRect/>
          <a:stretch>
            <a:fillRect/>
          </a:stretch>
        </p:blipFill>
        <p:spPr bwMode="auto">
          <a:xfrm>
            <a:off x="6026150" y="4202113"/>
            <a:ext cx="2962275" cy="2228850"/>
          </a:xfrm>
          <a:prstGeom prst="rect">
            <a:avLst/>
          </a:prstGeom>
          <a:noFill/>
          <a:ln w="50800">
            <a:noFill/>
            <a:miter lim="800000"/>
            <a:headEnd type="none" w="sm" len="sm"/>
            <a:tailEnd type="none" w="med" len="sm"/>
          </a:ln>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718005" cy="914400"/>
          </a:xfrm>
        </p:spPr>
        <p:txBody>
          <a:bodyPr/>
          <a:lstStyle/>
          <a:p>
            <a:r>
              <a:rPr lang="en-US" dirty="0"/>
              <a:t>Integrate</a:t>
            </a:r>
          </a:p>
        </p:txBody>
      </p:sp>
      <p:sp>
        <p:nvSpPr>
          <p:cNvPr id="3" name="Line 19"/>
          <p:cNvSpPr>
            <a:spLocks noChangeShapeType="1"/>
          </p:cNvSpPr>
          <p:nvPr/>
        </p:nvSpPr>
        <p:spPr bwMode="auto">
          <a:xfrm>
            <a:off x="4674910" y="1143000"/>
            <a:ext cx="0" cy="571500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18" name="TextBox 17"/>
          <p:cNvSpPr txBox="1"/>
          <p:nvPr/>
        </p:nvSpPr>
        <p:spPr>
          <a:xfrm>
            <a:off x="710233" y="6424821"/>
            <a:ext cx="2573140" cy="400110"/>
          </a:xfrm>
          <a:prstGeom prst="rect">
            <a:avLst/>
          </a:prstGeom>
          <a:noFill/>
        </p:spPr>
        <p:txBody>
          <a:bodyPr wrap="none" rtlCol="0">
            <a:spAutoFit/>
          </a:bodyPr>
          <a:lstStyle/>
          <a:p>
            <a:r>
              <a:rPr lang="en-US" sz="2000" dirty="0"/>
              <a:t>What is the p function?</a:t>
            </a:r>
          </a:p>
        </p:txBody>
      </p:sp>
      <p:sp>
        <p:nvSpPr>
          <p:cNvPr id="22" name="TextBox 21"/>
          <p:cNvSpPr txBox="1"/>
          <p:nvPr/>
        </p:nvSpPr>
        <p:spPr>
          <a:xfrm>
            <a:off x="612609" y="3477280"/>
            <a:ext cx="8455977" cy="646331"/>
          </a:xfrm>
          <a:prstGeom prst="rect">
            <a:avLst/>
          </a:prstGeom>
          <a:solidFill>
            <a:schemeClr val="bg1"/>
          </a:solidFill>
        </p:spPr>
        <p:txBody>
          <a:bodyPr wrap="square" rtlCol="0">
            <a:spAutoFit/>
          </a:bodyPr>
          <a:lstStyle/>
          <a:p>
            <a:r>
              <a:rPr lang="en-US" sz="1800" dirty="0"/>
              <a:t>Particle size and density is assumed constant because the model is tracking the small particle population that won’t be removed during sedimentation.</a:t>
            </a:r>
          </a:p>
        </p:txBody>
      </p:sp>
      <p:pic>
        <p:nvPicPr>
          <p:cNvPr id="38" name="Picture 37">
            <a:extLst>
              <a:ext uri="{FF2B5EF4-FFF2-40B4-BE49-F238E27FC236}">
                <a16:creationId xmlns:a16="http://schemas.microsoft.com/office/drawing/2014/main" id="{B7239821-3726-4E19-9AFF-0EE123FB28DD}"/>
              </a:ext>
            </a:extLst>
          </p:cNvPr>
          <p:cNvPicPr>
            <a:picLocks noChangeAspect="1"/>
          </p:cNvPicPr>
          <p:nvPr>
            <p:custDataLst>
              <p:tags r:id="rId1"/>
            </p:custDataLst>
          </p:nvPr>
        </p:nvPicPr>
        <p:blipFill>
          <a:blip r:embed="rId26" cstate="print">
            <a:extLst>
              <a:ext uri="{28A0092B-C50C-407E-A947-70E740481C1C}">
                <a14:useLocalDpi xmlns:a14="http://schemas.microsoft.com/office/drawing/2010/main" val="0"/>
              </a:ext>
            </a:extLst>
          </a:blip>
          <a:stretch>
            <a:fillRect/>
          </a:stretch>
        </p:blipFill>
        <p:spPr>
          <a:xfrm>
            <a:off x="750888" y="1689100"/>
            <a:ext cx="2571101" cy="603994"/>
          </a:xfrm>
          <a:prstGeom prst="rect">
            <a:avLst/>
          </a:prstGeom>
        </p:spPr>
      </p:pic>
      <p:pic>
        <p:nvPicPr>
          <p:cNvPr id="39" name="Picture 38">
            <a:extLst>
              <a:ext uri="{FF2B5EF4-FFF2-40B4-BE49-F238E27FC236}">
                <a16:creationId xmlns:a16="http://schemas.microsoft.com/office/drawing/2014/main" id="{A58A8868-7FC2-4D27-8A81-8A0CA8A60209}"/>
              </a:ext>
            </a:extLst>
          </p:cNvPr>
          <p:cNvPicPr>
            <a:picLocks noChangeAspect="1"/>
          </p:cNvPicPr>
          <p:nvPr>
            <p:custDataLst>
              <p:tags r:id="rId2"/>
            </p:custDataLst>
          </p:nvPr>
        </p:nvPicPr>
        <p:blipFill>
          <a:blip r:embed="rId27" cstate="print">
            <a:extLst>
              <a:ext uri="{28A0092B-C50C-407E-A947-70E740481C1C}">
                <a14:useLocalDpi xmlns:a14="http://schemas.microsoft.com/office/drawing/2010/main" val="0"/>
              </a:ext>
            </a:extLst>
          </a:blip>
          <a:stretch>
            <a:fillRect/>
          </a:stretch>
        </p:blipFill>
        <p:spPr>
          <a:xfrm>
            <a:off x="5492598" y="1712240"/>
            <a:ext cx="2374095" cy="557714"/>
          </a:xfrm>
          <a:prstGeom prst="rect">
            <a:avLst/>
          </a:prstGeom>
        </p:spPr>
      </p:pic>
      <p:pic>
        <p:nvPicPr>
          <p:cNvPr id="40" name="Picture 39">
            <a:extLst>
              <a:ext uri="{FF2B5EF4-FFF2-40B4-BE49-F238E27FC236}">
                <a16:creationId xmlns:a16="http://schemas.microsoft.com/office/drawing/2014/main" id="{AE5756BA-6F3F-4369-A94C-BAF468C346F0}"/>
              </a:ext>
            </a:extLst>
          </p:cNvPr>
          <p:cNvPicPr>
            <a:picLocks noChangeAspect="1"/>
          </p:cNvPicPr>
          <p:nvPr>
            <p:custDataLst>
              <p:tags r:id="rId3"/>
            </p:custDataLst>
          </p:nvPr>
        </p:nvPicPr>
        <p:blipFill>
          <a:blip r:embed="rId28" cstate="print">
            <a:extLst>
              <a:ext uri="{28A0092B-C50C-407E-A947-70E740481C1C}">
                <a14:useLocalDpi xmlns:a14="http://schemas.microsoft.com/office/drawing/2010/main" val="0"/>
              </a:ext>
            </a:extLst>
          </a:blip>
          <a:stretch>
            <a:fillRect/>
          </a:stretch>
        </p:blipFill>
        <p:spPr>
          <a:xfrm>
            <a:off x="1866689" y="1046715"/>
            <a:ext cx="1112394" cy="301235"/>
          </a:xfrm>
          <a:prstGeom prst="rect">
            <a:avLst/>
          </a:prstGeom>
        </p:spPr>
      </p:pic>
      <p:pic>
        <p:nvPicPr>
          <p:cNvPr id="41" name="Picture 40">
            <a:extLst>
              <a:ext uri="{FF2B5EF4-FFF2-40B4-BE49-F238E27FC236}">
                <a16:creationId xmlns:a16="http://schemas.microsoft.com/office/drawing/2014/main" id="{97255539-3341-4CC4-B707-F37643706F92}"/>
              </a:ext>
            </a:extLst>
          </p:cNvPr>
          <p:cNvPicPr>
            <a:picLocks noChangeAspect="1"/>
          </p:cNvPicPr>
          <p:nvPr>
            <p:custDataLst>
              <p:tags r:id="rId4"/>
            </p:custDataLst>
          </p:nvPr>
        </p:nvPicPr>
        <p:blipFill>
          <a:blip r:embed="rId29" cstate="print">
            <a:extLst>
              <a:ext uri="{28A0092B-C50C-407E-A947-70E740481C1C}">
                <a14:useLocalDpi xmlns:a14="http://schemas.microsoft.com/office/drawing/2010/main" val="0"/>
              </a:ext>
            </a:extLst>
          </a:blip>
          <a:stretch>
            <a:fillRect/>
          </a:stretch>
        </p:blipFill>
        <p:spPr>
          <a:xfrm>
            <a:off x="6370738" y="1046923"/>
            <a:ext cx="1223418" cy="347435"/>
          </a:xfrm>
          <a:prstGeom prst="rect">
            <a:avLst/>
          </a:prstGeom>
        </p:spPr>
      </p:pic>
      <p:pic>
        <p:nvPicPr>
          <p:cNvPr id="12" name="Picture 11">
            <a:extLst>
              <a:ext uri="{FF2B5EF4-FFF2-40B4-BE49-F238E27FC236}">
                <a16:creationId xmlns:a16="http://schemas.microsoft.com/office/drawing/2014/main" id="{91F56D4E-8AEA-4C5F-BF35-44874968EC0E}"/>
              </a:ext>
            </a:extLst>
          </p:cNvPr>
          <p:cNvPicPr>
            <a:picLocks noChangeAspect="1"/>
          </p:cNvPicPr>
          <p:nvPr>
            <p:custDataLst>
              <p:tags r:id="rId5"/>
            </p:custDataLst>
          </p:nvPr>
        </p:nvPicPr>
        <p:blipFill>
          <a:blip r:embed="rId30" cstate="print">
            <a:extLst>
              <a:ext uri="{28A0092B-C50C-407E-A947-70E740481C1C}">
                <a14:useLocalDpi xmlns:a14="http://schemas.microsoft.com/office/drawing/2010/main" val="0"/>
              </a:ext>
            </a:extLst>
          </a:blip>
          <a:stretch>
            <a:fillRect/>
          </a:stretch>
        </p:blipFill>
        <p:spPr>
          <a:xfrm>
            <a:off x="7401269" y="237744"/>
            <a:ext cx="1548190" cy="597333"/>
          </a:xfrm>
          <a:prstGeom prst="rect">
            <a:avLst/>
          </a:prstGeom>
        </p:spPr>
      </p:pic>
      <p:pic>
        <p:nvPicPr>
          <p:cNvPr id="16" name="Picture 15">
            <a:extLst>
              <a:ext uri="{FF2B5EF4-FFF2-40B4-BE49-F238E27FC236}">
                <a16:creationId xmlns:a16="http://schemas.microsoft.com/office/drawing/2014/main" id="{3DFD6255-9919-4559-AA02-B350666D818E}"/>
              </a:ext>
            </a:extLst>
          </p:cNvPr>
          <p:cNvPicPr>
            <a:picLocks noChangeAspect="1"/>
          </p:cNvPicPr>
          <p:nvPr>
            <p:custDataLst>
              <p:tags r:id="rId6"/>
            </p:custDataLst>
          </p:nvPr>
        </p:nvPicPr>
        <p:blipFill>
          <a:blip r:embed="rId31" cstate="print">
            <a:extLst>
              <a:ext uri="{28A0092B-C50C-407E-A947-70E740481C1C}">
                <a14:useLocalDpi xmlns:a14="http://schemas.microsoft.com/office/drawing/2010/main" val="0"/>
              </a:ext>
            </a:extLst>
          </a:blip>
          <a:stretch>
            <a:fillRect/>
          </a:stretch>
        </p:blipFill>
        <p:spPr>
          <a:xfrm>
            <a:off x="673914" y="2478398"/>
            <a:ext cx="3197444" cy="886746"/>
          </a:xfrm>
          <a:prstGeom prst="rect">
            <a:avLst/>
          </a:prstGeom>
        </p:spPr>
      </p:pic>
      <p:pic>
        <p:nvPicPr>
          <p:cNvPr id="21" name="Picture 20">
            <a:extLst>
              <a:ext uri="{FF2B5EF4-FFF2-40B4-BE49-F238E27FC236}">
                <a16:creationId xmlns:a16="http://schemas.microsoft.com/office/drawing/2014/main" id="{156BE9DF-2DE9-4471-BD5D-6E591BB76E3E}"/>
              </a:ext>
            </a:extLst>
          </p:cNvPr>
          <p:cNvPicPr>
            <a:picLocks noChangeAspect="1"/>
          </p:cNvPicPr>
          <p:nvPr>
            <p:custDataLst>
              <p:tags r:id="rId7"/>
            </p:custDataLst>
          </p:nvPr>
        </p:nvPicPr>
        <p:blipFill>
          <a:blip r:embed="rId32" cstate="print">
            <a:extLst>
              <a:ext uri="{28A0092B-C50C-407E-A947-70E740481C1C}">
                <a14:useLocalDpi xmlns:a14="http://schemas.microsoft.com/office/drawing/2010/main" val="0"/>
              </a:ext>
            </a:extLst>
          </a:blip>
          <a:stretch>
            <a:fillRect/>
          </a:stretch>
        </p:blipFill>
        <p:spPr>
          <a:xfrm>
            <a:off x="5224279" y="2378618"/>
            <a:ext cx="3355428" cy="943238"/>
          </a:xfrm>
          <a:prstGeom prst="rect">
            <a:avLst/>
          </a:prstGeom>
        </p:spPr>
      </p:pic>
      <p:pic>
        <p:nvPicPr>
          <p:cNvPr id="43" name="Picture 42">
            <a:extLst>
              <a:ext uri="{FF2B5EF4-FFF2-40B4-BE49-F238E27FC236}">
                <a16:creationId xmlns:a16="http://schemas.microsoft.com/office/drawing/2014/main" id="{05C83D10-1E5D-4BBD-819E-A1B005670EB0}"/>
              </a:ext>
            </a:extLst>
          </p:cNvPr>
          <p:cNvPicPr>
            <a:picLocks noChangeAspect="1"/>
          </p:cNvPicPr>
          <p:nvPr>
            <p:custDataLst>
              <p:tags r:id="rId8"/>
            </p:custDataLst>
          </p:nvPr>
        </p:nvPicPr>
        <p:blipFill>
          <a:blip r:embed="rId33" cstate="print">
            <a:extLst>
              <a:ext uri="{28A0092B-C50C-407E-A947-70E740481C1C}">
                <a14:useLocalDpi xmlns:a14="http://schemas.microsoft.com/office/drawing/2010/main" val="0"/>
              </a:ext>
            </a:extLst>
          </a:blip>
          <a:stretch>
            <a:fillRect/>
          </a:stretch>
        </p:blipFill>
        <p:spPr>
          <a:xfrm>
            <a:off x="479703" y="4413034"/>
            <a:ext cx="3793432" cy="552458"/>
          </a:xfrm>
          <a:prstGeom prst="rect">
            <a:avLst/>
          </a:prstGeom>
        </p:spPr>
      </p:pic>
      <p:pic>
        <p:nvPicPr>
          <p:cNvPr id="45" name="Picture 44">
            <a:extLst>
              <a:ext uri="{FF2B5EF4-FFF2-40B4-BE49-F238E27FC236}">
                <a16:creationId xmlns:a16="http://schemas.microsoft.com/office/drawing/2014/main" id="{69E5F0A8-9BA4-4148-9081-F04B3158F07E}"/>
              </a:ext>
            </a:extLst>
          </p:cNvPr>
          <p:cNvPicPr>
            <a:picLocks noChangeAspect="1"/>
          </p:cNvPicPr>
          <p:nvPr>
            <p:custDataLst>
              <p:tags r:id="rId9"/>
            </p:custDataLst>
          </p:nvPr>
        </p:nvPicPr>
        <p:blipFill>
          <a:blip r:embed="rId34" cstate="print">
            <a:extLst>
              <a:ext uri="{28A0092B-C50C-407E-A947-70E740481C1C}">
                <a14:useLocalDpi xmlns:a14="http://schemas.microsoft.com/office/drawing/2010/main" val="0"/>
              </a:ext>
            </a:extLst>
          </a:blip>
          <a:stretch>
            <a:fillRect/>
          </a:stretch>
        </p:blipFill>
        <p:spPr>
          <a:xfrm>
            <a:off x="5249103" y="4330039"/>
            <a:ext cx="3084500" cy="720536"/>
          </a:xfrm>
          <a:prstGeom prst="rect">
            <a:avLst/>
          </a:prstGeom>
        </p:spPr>
      </p:pic>
      <p:pic>
        <p:nvPicPr>
          <p:cNvPr id="79" name="Picture 78">
            <a:extLst>
              <a:ext uri="{FF2B5EF4-FFF2-40B4-BE49-F238E27FC236}">
                <a16:creationId xmlns:a16="http://schemas.microsoft.com/office/drawing/2014/main" id="{1E2318B5-1031-4406-BBA2-7C14B0B90E06}"/>
              </a:ext>
            </a:extLst>
          </p:cNvPr>
          <p:cNvPicPr>
            <a:picLocks noChangeAspect="1"/>
          </p:cNvPicPr>
          <p:nvPr>
            <p:custDataLst>
              <p:tags r:id="rId10"/>
            </p:custDataLst>
          </p:nvPr>
        </p:nvPicPr>
        <p:blipFill>
          <a:blip r:embed="rId35" cstate="print">
            <a:extLst>
              <a:ext uri="{28A0092B-C50C-407E-A947-70E740481C1C}">
                <a14:useLocalDpi xmlns:a14="http://schemas.microsoft.com/office/drawing/2010/main" val="0"/>
              </a:ext>
            </a:extLst>
          </a:blip>
          <a:stretch>
            <a:fillRect/>
          </a:stretch>
        </p:blipFill>
        <p:spPr>
          <a:xfrm>
            <a:off x="171727" y="5558471"/>
            <a:ext cx="4289459" cy="511352"/>
          </a:xfrm>
          <a:prstGeom prst="rect">
            <a:avLst/>
          </a:prstGeom>
        </p:spPr>
      </p:pic>
      <p:pic>
        <p:nvPicPr>
          <p:cNvPr id="81" name="Picture 80">
            <a:extLst>
              <a:ext uri="{FF2B5EF4-FFF2-40B4-BE49-F238E27FC236}">
                <a16:creationId xmlns:a16="http://schemas.microsoft.com/office/drawing/2014/main" id="{96C9C479-A1E9-4ED4-9B51-72350874865E}"/>
              </a:ext>
            </a:extLst>
          </p:cNvPr>
          <p:cNvPicPr>
            <a:picLocks noChangeAspect="1"/>
          </p:cNvPicPr>
          <p:nvPr>
            <p:custDataLst>
              <p:tags r:id="rId11"/>
            </p:custDataLst>
          </p:nvPr>
        </p:nvPicPr>
        <p:blipFill>
          <a:blip r:embed="rId36" cstate="print">
            <a:extLst>
              <a:ext uri="{28A0092B-C50C-407E-A947-70E740481C1C}">
                <a14:useLocalDpi xmlns:a14="http://schemas.microsoft.com/office/drawing/2010/main" val="0"/>
              </a:ext>
            </a:extLst>
          </a:blip>
          <a:stretch>
            <a:fillRect/>
          </a:stretch>
        </p:blipFill>
        <p:spPr>
          <a:xfrm>
            <a:off x="5076686" y="5555749"/>
            <a:ext cx="3941880" cy="526024"/>
          </a:xfrm>
          <a:prstGeom prst="rect">
            <a:avLst/>
          </a:prstGeom>
        </p:spPr>
      </p:pic>
      <p:pic>
        <p:nvPicPr>
          <p:cNvPr id="51" name="Picture 50">
            <a:extLst>
              <a:ext uri="{FF2B5EF4-FFF2-40B4-BE49-F238E27FC236}">
                <a16:creationId xmlns:a16="http://schemas.microsoft.com/office/drawing/2014/main" id="{E31157B3-3F6C-48C7-94B9-D68250C52D2E}"/>
              </a:ext>
            </a:extLst>
          </p:cNvPr>
          <p:cNvPicPr>
            <a:picLocks noChangeAspect="1"/>
          </p:cNvPicPr>
          <p:nvPr>
            <p:custDataLst>
              <p:tags r:id="rId12"/>
            </p:custDataLst>
          </p:nvPr>
        </p:nvPicPr>
        <p:blipFill>
          <a:blip r:embed="rId37" cstate="print">
            <a:extLst>
              <a:ext uri="{28A0092B-C50C-407E-A947-70E740481C1C}">
                <a14:useLocalDpi xmlns:a14="http://schemas.microsoft.com/office/drawing/2010/main" val="0"/>
              </a:ext>
            </a:extLst>
          </a:blip>
          <a:stretch>
            <a:fillRect/>
          </a:stretch>
        </p:blipFill>
        <p:spPr>
          <a:xfrm>
            <a:off x="-3091730" y="1923918"/>
            <a:ext cx="2686476" cy="513524"/>
          </a:xfrm>
          <a:prstGeom prst="rect">
            <a:avLst/>
          </a:prstGeom>
        </p:spPr>
      </p:pic>
      <p:pic>
        <p:nvPicPr>
          <p:cNvPr id="53" name="Picture 52">
            <a:extLst>
              <a:ext uri="{FF2B5EF4-FFF2-40B4-BE49-F238E27FC236}">
                <a16:creationId xmlns:a16="http://schemas.microsoft.com/office/drawing/2014/main" id="{BDFB531E-EEDA-4F37-A664-C097B178D37F}"/>
              </a:ext>
            </a:extLst>
          </p:cNvPr>
          <p:cNvPicPr>
            <a:picLocks noChangeAspect="1"/>
          </p:cNvPicPr>
          <p:nvPr>
            <p:custDataLst>
              <p:tags r:id="rId13"/>
            </p:custDataLst>
          </p:nvPr>
        </p:nvPicPr>
        <p:blipFill>
          <a:blip r:embed="rId38" cstate="print">
            <a:extLst>
              <a:ext uri="{28A0092B-C50C-407E-A947-70E740481C1C}">
                <a14:useLocalDpi xmlns:a14="http://schemas.microsoft.com/office/drawing/2010/main" val="0"/>
              </a:ext>
            </a:extLst>
          </a:blip>
          <a:stretch>
            <a:fillRect/>
          </a:stretch>
        </p:blipFill>
        <p:spPr>
          <a:xfrm>
            <a:off x="-3498850" y="3326740"/>
            <a:ext cx="3142095" cy="696381"/>
          </a:xfrm>
          <a:prstGeom prst="rect">
            <a:avLst/>
          </a:prstGeom>
        </p:spPr>
      </p:pic>
      <p:pic>
        <p:nvPicPr>
          <p:cNvPr id="83" name="Picture 82">
            <a:extLst>
              <a:ext uri="{FF2B5EF4-FFF2-40B4-BE49-F238E27FC236}">
                <a16:creationId xmlns:a16="http://schemas.microsoft.com/office/drawing/2014/main" id="{B216E0C5-534D-4C39-89C4-5E5B8AABE581}"/>
              </a:ext>
            </a:extLst>
          </p:cNvPr>
          <p:cNvPicPr>
            <a:picLocks noChangeAspect="1"/>
          </p:cNvPicPr>
          <p:nvPr>
            <p:custDataLst>
              <p:tags r:id="rId14"/>
            </p:custDataLst>
          </p:nvPr>
        </p:nvPicPr>
        <p:blipFill>
          <a:blip r:embed="rId39" cstate="print">
            <a:extLst>
              <a:ext uri="{28A0092B-C50C-407E-A947-70E740481C1C}">
                <a14:useLocalDpi xmlns:a14="http://schemas.microsoft.com/office/drawing/2010/main" val="0"/>
              </a:ext>
            </a:extLst>
          </a:blip>
          <a:stretch>
            <a:fillRect/>
          </a:stretch>
        </p:blipFill>
        <p:spPr>
          <a:xfrm>
            <a:off x="-4242206" y="4729962"/>
            <a:ext cx="3826285" cy="608000"/>
          </a:xfrm>
          <a:prstGeom prst="rect">
            <a:avLst/>
          </a:prstGeom>
        </p:spPr>
      </p:pic>
      <p:pic>
        <p:nvPicPr>
          <p:cNvPr id="57" name="Picture 56">
            <a:extLst>
              <a:ext uri="{FF2B5EF4-FFF2-40B4-BE49-F238E27FC236}">
                <a16:creationId xmlns:a16="http://schemas.microsoft.com/office/drawing/2014/main" id="{66819E28-F4E3-4F8B-9DA1-23823F2A6379}"/>
              </a:ext>
            </a:extLst>
          </p:cNvPr>
          <p:cNvPicPr>
            <a:picLocks noChangeAspect="1"/>
          </p:cNvPicPr>
          <p:nvPr>
            <p:custDataLst>
              <p:tags r:id="rId15"/>
            </p:custDataLst>
          </p:nvPr>
        </p:nvPicPr>
        <p:blipFill>
          <a:blip r:embed="rId40" cstate="print">
            <a:extLst>
              <a:ext uri="{28A0092B-C50C-407E-A947-70E740481C1C}">
                <a14:useLocalDpi xmlns:a14="http://schemas.microsoft.com/office/drawing/2010/main" val="0"/>
              </a:ext>
            </a:extLst>
          </a:blip>
          <a:stretch>
            <a:fillRect/>
          </a:stretch>
        </p:blipFill>
        <p:spPr>
          <a:xfrm>
            <a:off x="9504639" y="1046715"/>
            <a:ext cx="2735238" cy="374857"/>
          </a:xfrm>
          <a:prstGeom prst="rect">
            <a:avLst/>
          </a:prstGeom>
        </p:spPr>
      </p:pic>
      <p:pic>
        <p:nvPicPr>
          <p:cNvPr id="59" name="Picture 58">
            <a:extLst>
              <a:ext uri="{FF2B5EF4-FFF2-40B4-BE49-F238E27FC236}">
                <a16:creationId xmlns:a16="http://schemas.microsoft.com/office/drawing/2014/main" id="{774788B0-9DCE-4AFC-B368-09ED0F28D89E}"/>
              </a:ext>
            </a:extLst>
          </p:cNvPr>
          <p:cNvPicPr>
            <a:picLocks noChangeAspect="1"/>
          </p:cNvPicPr>
          <p:nvPr>
            <p:custDataLst>
              <p:tags r:id="rId16"/>
            </p:custDataLst>
          </p:nvPr>
        </p:nvPicPr>
        <p:blipFill>
          <a:blip r:embed="rId41" cstate="print">
            <a:extLst>
              <a:ext uri="{28A0092B-C50C-407E-A947-70E740481C1C}">
                <a14:useLocalDpi xmlns:a14="http://schemas.microsoft.com/office/drawing/2010/main" val="0"/>
              </a:ext>
            </a:extLst>
          </a:blip>
          <a:stretch>
            <a:fillRect/>
          </a:stretch>
        </p:blipFill>
        <p:spPr>
          <a:xfrm>
            <a:off x="9504639" y="2012739"/>
            <a:ext cx="3341714" cy="947809"/>
          </a:xfrm>
          <a:prstGeom prst="rect">
            <a:avLst/>
          </a:prstGeom>
        </p:spPr>
      </p:pic>
      <p:pic>
        <p:nvPicPr>
          <p:cNvPr id="61" name="Picture 60">
            <a:extLst>
              <a:ext uri="{FF2B5EF4-FFF2-40B4-BE49-F238E27FC236}">
                <a16:creationId xmlns:a16="http://schemas.microsoft.com/office/drawing/2014/main" id="{4D8CC37C-2CAA-4FCA-8990-1048BC9287A8}"/>
              </a:ext>
            </a:extLst>
          </p:cNvPr>
          <p:cNvPicPr>
            <a:picLocks noChangeAspect="1"/>
          </p:cNvPicPr>
          <p:nvPr>
            <p:custDataLst>
              <p:tags r:id="rId17"/>
            </p:custDataLst>
          </p:nvPr>
        </p:nvPicPr>
        <p:blipFill>
          <a:blip r:embed="rId42" cstate="print">
            <a:extLst>
              <a:ext uri="{28A0092B-C50C-407E-A947-70E740481C1C}">
                <a14:useLocalDpi xmlns:a14="http://schemas.microsoft.com/office/drawing/2010/main" val="0"/>
              </a:ext>
            </a:extLst>
          </a:blip>
          <a:stretch>
            <a:fillRect/>
          </a:stretch>
        </p:blipFill>
        <p:spPr>
          <a:xfrm>
            <a:off x="9504639" y="3313001"/>
            <a:ext cx="3021714" cy="374857"/>
          </a:xfrm>
          <a:prstGeom prst="rect">
            <a:avLst/>
          </a:prstGeom>
        </p:spPr>
      </p:pic>
      <p:pic>
        <p:nvPicPr>
          <p:cNvPr id="63" name="Picture 62">
            <a:extLst>
              <a:ext uri="{FF2B5EF4-FFF2-40B4-BE49-F238E27FC236}">
                <a16:creationId xmlns:a16="http://schemas.microsoft.com/office/drawing/2014/main" id="{B490910F-28AC-4F2D-9AAD-F91BC7667D04}"/>
              </a:ext>
            </a:extLst>
          </p:cNvPr>
          <p:cNvPicPr>
            <a:picLocks noChangeAspect="1"/>
          </p:cNvPicPr>
          <p:nvPr>
            <p:custDataLst>
              <p:tags r:id="rId18"/>
            </p:custDataLst>
          </p:nvPr>
        </p:nvPicPr>
        <p:blipFill>
          <a:blip r:embed="rId43" cstate="print">
            <a:extLst>
              <a:ext uri="{28A0092B-C50C-407E-A947-70E740481C1C}">
                <a14:useLocalDpi xmlns:a14="http://schemas.microsoft.com/office/drawing/2010/main" val="0"/>
              </a:ext>
            </a:extLst>
          </a:blip>
          <a:stretch>
            <a:fillRect/>
          </a:stretch>
        </p:blipFill>
        <p:spPr>
          <a:xfrm>
            <a:off x="9504639" y="4376435"/>
            <a:ext cx="3247238" cy="537905"/>
          </a:xfrm>
          <a:prstGeom prst="rect">
            <a:avLst/>
          </a:prstGeom>
        </p:spPr>
      </p:pic>
      <p:pic>
        <p:nvPicPr>
          <p:cNvPr id="65" name="Picture 64">
            <a:extLst>
              <a:ext uri="{FF2B5EF4-FFF2-40B4-BE49-F238E27FC236}">
                <a16:creationId xmlns:a16="http://schemas.microsoft.com/office/drawing/2014/main" id="{7ECB121D-AA9D-4543-BFD5-078C3C20FA53}"/>
              </a:ext>
            </a:extLst>
          </p:cNvPr>
          <p:cNvPicPr>
            <a:picLocks noChangeAspect="1"/>
          </p:cNvPicPr>
          <p:nvPr>
            <p:custDataLst>
              <p:tags r:id="rId19"/>
            </p:custDataLst>
          </p:nvPr>
        </p:nvPicPr>
        <p:blipFill>
          <a:blip r:embed="rId44" cstate="print">
            <a:extLst>
              <a:ext uri="{28A0092B-C50C-407E-A947-70E740481C1C}">
                <a14:useLocalDpi xmlns:a14="http://schemas.microsoft.com/office/drawing/2010/main" val="0"/>
              </a:ext>
            </a:extLst>
          </a:blip>
          <a:stretch>
            <a:fillRect/>
          </a:stretch>
        </p:blipFill>
        <p:spPr>
          <a:xfrm>
            <a:off x="13509263" y="4138385"/>
            <a:ext cx="1519238" cy="597333"/>
          </a:xfrm>
          <a:prstGeom prst="rect">
            <a:avLst/>
          </a:prstGeom>
        </p:spPr>
      </p:pic>
      <p:pic>
        <p:nvPicPr>
          <p:cNvPr id="67" name="Picture 66">
            <a:extLst>
              <a:ext uri="{FF2B5EF4-FFF2-40B4-BE49-F238E27FC236}">
                <a16:creationId xmlns:a16="http://schemas.microsoft.com/office/drawing/2014/main" id="{54B8027A-4DF3-4F6E-A635-6625D8E65A17}"/>
              </a:ext>
            </a:extLst>
          </p:cNvPr>
          <p:cNvPicPr>
            <a:picLocks noChangeAspect="1"/>
          </p:cNvPicPr>
          <p:nvPr>
            <p:custDataLst>
              <p:tags r:id="rId20"/>
            </p:custDataLst>
          </p:nvPr>
        </p:nvPicPr>
        <p:blipFill>
          <a:blip r:embed="rId45" cstate="print">
            <a:extLst>
              <a:ext uri="{28A0092B-C50C-407E-A947-70E740481C1C}">
                <a14:useLocalDpi xmlns:a14="http://schemas.microsoft.com/office/drawing/2010/main" val="0"/>
              </a:ext>
            </a:extLst>
          </a:blip>
          <a:stretch>
            <a:fillRect/>
          </a:stretch>
        </p:blipFill>
        <p:spPr>
          <a:xfrm>
            <a:off x="9500540" y="5470571"/>
            <a:ext cx="4448000" cy="696381"/>
          </a:xfrm>
          <a:prstGeom prst="rect">
            <a:avLst/>
          </a:prstGeom>
        </p:spPr>
      </p:pic>
      <p:pic>
        <p:nvPicPr>
          <p:cNvPr id="69" name="Picture 68">
            <a:extLst>
              <a:ext uri="{FF2B5EF4-FFF2-40B4-BE49-F238E27FC236}">
                <a16:creationId xmlns:a16="http://schemas.microsoft.com/office/drawing/2014/main" id="{635C17A5-68BB-4D51-BAEF-A7876296E9FA}"/>
              </a:ext>
            </a:extLst>
          </p:cNvPr>
          <p:cNvPicPr>
            <a:picLocks noChangeAspect="1"/>
          </p:cNvPicPr>
          <p:nvPr>
            <p:custDataLst>
              <p:tags r:id="rId21"/>
            </p:custDataLst>
          </p:nvPr>
        </p:nvPicPr>
        <p:blipFill>
          <a:blip r:embed="rId46" cstate="print">
            <a:extLst>
              <a:ext uri="{28A0092B-C50C-407E-A947-70E740481C1C}">
                <a14:useLocalDpi xmlns:a14="http://schemas.microsoft.com/office/drawing/2010/main" val="0"/>
              </a:ext>
            </a:extLst>
          </a:blip>
          <a:stretch>
            <a:fillRect/>
          </a:stretch>
        </p:blipFill>
        <p:spPr>
          <a:xfrm>
            <a:off x="4977741" y="7267056"/>
            <a:ext cx="2608762" cy="493714"/>
          </a:xfrm>
          <a:prstGeom prst="rect">
            <a:avLst/>
          </a:prstGeom>
        </p:spPr>
      </p:pic>
      <p:pic>
        <p:nvPicPr>
          <p:cNvPr id="71" name="Picture 70">
            <a:extLst>
              <a:ext uri="{FF2B5EF4-FFF2-40B4-BE49-F238E27FC236}">
                <a16:creationId xmlns:a16="http://schemas.microsoft.com/office/drawing/2014/main" id="{6BDB8244-E67C-4FB8-B0CE-B93A2E06135B}"/>
              </a:ext>
            </a:extLst>
          </p:cNvPr>
          <p:cNvPicPr>
            <a:picLocks noChangeAspect="1"/>
          </p:cNvPicPr>
          <p:nvPr>
            <p:custDataLst>
              <p:tags r:id="rId22"/>
            </p:custDataLst>
          </p:nvPr>
        </p:nvPicPr>
        <p:blipFill>
          <a:blip r:embed="rId47" cstate="print">
            <a:extLst>
              <a:ext uri="{28A0092B-C50C-407E-A947-70E740481C1C}">
                <a14:useLocalDpi xmlns:a14="http://schemas.microsoft.com/office/drawing/2010/main" val="0"/>
              </a:ext>
            </a:extLst>
          </a:blip>
          <a:stretch>
            <a:fillRect/>
          </a:stretch>
        </p:blipFill>
        <p:spPr>
          <a:xfrm>
            <a:off x="5105775" y="-806980"/>
            <a:ext cx="1479619" cy="586667"/>
          </a:xfrm>
          <a:prstGeom prst="rect">
            <a:avLst/>
          </a:prstGeom>
        </p:spPr>
      </p:pic>
      <p:pic>
        <p:nvPicPr>
          <p:cNvPr id="75" name="Picture 74">
            <a:extLst>
              <a:ext uri="{FF2B5EF4-FFF2-40B4-BE49-F238E27FC236}">
                <a16:creationId xmlns:a16="http://schemas.microsoft.com/office/drawing/2014/main" id="{838A7B23-31E5-4B6F-AE00-5A5D569A14EC}"/>
              </a:ext>
            </a:extLst>
          </p:cNvPr>
          <p:cNvPicPr>
            <a:picLocks noChangeAspect="1"/>
          </p:cNvPicPr>
          <p:nvPr>
            <p:custDataLst>
              <p:tags r:id="rId23"/>
            </p:custDataLst>
          </p:nvPr>
        </p:nvPicPr>
        <p:blipFill>
          <a:blip r:embed="rId48" cstate="print">
            <a:extLst>
              <a:ext uri="{28A0092B-C50C-407E-A947-70E740481C1C}">
                <a14:useLocalDpi xmlns:a14="http://schemas.microsoft.com/office/drawing/2010/main" val="0"/>
              </a:ext>
            </a:extLst>
          </a:blip>
          <a:stretch>
            <a:fillRect/>
          </a:stretch>
        </p:blipFill>
        <p:spPr>
          <a:xfrm>
            <a:off x="9607356" y="7094103"/>
            <a:ext cx="4793841" cy="2302853"/>
          </a:xfrm>
          <a:prstGeom prst="rect">
            <a:avLst/>
          </a:prstGeom>
        </p:spPr>
      </p:pic>
      <p:pic>
        <p:nvPicPr>
          <p:cNvPr id="77" name="Picture 76">
            <a:extLst>
              <a:ext uri="{FF2B5EF4-FFF2-40B4-BE49-F238E27FC236}">
                <a16:creationId xmlns:a16="http://schemas.microsoft.com/office/drawing/2014/main" id="{396BBCDF-8E7E-4122-A904-7B44FE534DD8}"/>
              </a:ext>
            </a:extLst>
          </p:cNvPr>
          <p:cNvPicPr>
            <a:picLocks noChangeAspect="1"/>
          </p:cNvPicPr>
          <p:nvPr>
            <p:custDataLst>
              <p:tags r:id="rId24"/>
            </p:custDataLst>
          </p:nvPr>
        </p:nvPicPr>
        <p:blipFill>
          <a:blip r:embed="rId49" cstate="print">
            <a:extLst>
              <a:ext uri="{28A0092B-C50C-407E-A947-70E740481C1C}">
                <a14:useLocalDpi xmlns:a14="http://schemas.microsoft.com/office/drawing/2010/main" val="0"/>
              </a:ext>
            </a:extLst>
          </a:blip>
          <a:stretch>
            <a:fillRect/>
          </a:stretch>
        </p:blipFill>
        <p:spPr>
          <a:xfrm>
            <a:off x="7850792" y="8396790"/>
            <a:ext cx="649143" cy="534857"/>
          </a:xfrm>
          <a:prstGeom prst="rect">
            <a:avLst/>
          </a:prstGeom>
        </p:spPr>
      </p:pic>
    </p:spTree>
    <p:extLst>
      <p:ext uri="{BB962C8B-B14F-4D97-AF65-F5344CB8AC3E}">
        <p14:creationId xmlns:p14="http://schemas.microsoft.com/office/powerpoint/2010/main" val="47666603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pC</a:t>
            </a:r>
            <a:r>
              <a:rPr lang="en-US" dirty="0"/>
              <a:t>*: A dimensionless measure of removal efficiency</a:t>
            </a:r>
          </a:p>
        </p:txBody>
      </p:sp>
      <p:sp>
        <p:nvSpPr>
          <p:cNvPr id="3" name="Content Placeholder 2"/>
          <p:cNvSpPr>
            <a:spLocks noGrp="1"/>
          </p:cNvSpPr>
          <p:nvPr>
            <p:ph idx="1"/>
          </p:nvPr>
        </p:nvSpPr>
        <p:spPr/>
        <p:txBody>
          <a:bodyPr/>
          <a:lstStyle/>
          <a:p>
            <a:r>
              <a:rPr lang="en-US" dirty="0"/>
              <a:t>Sloppy parlance… log removal</a:t>
            </a:r>
          </a:p>
          <a:p>
            <a:r>
              <a:rPr lang="en-US" dirty="0"/>
              <a:t>What is the target effluent turbidity for a water treatment plant?</a:t>
            </a:r>
          </a:p>
          <a:p>
            <a:r>
              <a:rPr lang="en-US" dirty="0"/>
              <a:t>What is </a:t>
            </a:r>
            <a:r>
              <a:rPr lang="en-US" dirty="0" err="1"/>
              <a:t>pC</a:t>
            </a:r>
            <a:r>
              <a:rPr lang="en-US" dirty="0"/>
              <a:t>* for a water treatment plant treating 300 NTU water?</a:t>
            </a:r>
          </a:p>
          <a:p>
            <a:pPr lvl="1"/>
            <a:r>
              <a:rPr lang="en-US" dirty="0"/>
              <a:t>What is required effluent turbidity?</a:t>
            </a:r>
          </a:p>
          <a:p>
            <a:pPr lvl="1"/>
            <a:r>
              <a:rPr lang="en-US" dirty="0"/>
              <a:t>How many orders of magnitude reduction?</a:t>
            </a:r>
          </a:p>
          <a:p>
            <a:endParaRPr lang="en-US" dirty="0"/>
          </a:p>
        </p:txBody>
      </p:sp>
      <p:sp>
        <p:nvSpPr>
          <p:cNvPr id="5" name="&quot;No&quot; Symbol 4"/>
          <p:cNvSpPr/>
          <p:nvPr/>
        </p:nvSpPr>
        <p:spPr bwMode="auto">
          <a:xfrm>
            <a:off x="4228123" y="1629333"/>
            <a:ext cx="2008554" cy="535559"/>
          </a:xfrm>
          <a:prstGeom prst="noSmoking">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7092530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can test the collision models with laboratory data</a:t>
            </a:r>
          </a:p>
        </p:txBody>
      </p:sp>
      <p:sp>
        <p:nvSpPr>
          <p:cNvPr id="3" name="Content Placeholder 2"/>
          <p:cNvSpPr>
            <a:spLocks noGrp="1"/>
          </p:cNvSpPr>
          <p:nvPr>
            <p:ph idx="1"/>
          </p:nvPr>
        </p:nvSpPr>
        <p:spPr>
          <a:xfrm>
            <a:off x="457200" y="3864634"/>
            <a:ext cx="8229600" cy="2261529"/>
          </a:xfrm>
        </p:spPr>
        <p:txBody>
          <a:bodyPr/>
          <a:lstStyle/>
          <a:p>
            <a:r>
              <a:rPr lang="en-US" dirty="0"/>
              <a:t>Data will converge if we choose the right dimensionless grouping</a:t>
            </a:r>
          </a:p>
        </p:txBody>
      </p:sp>
      <p:sp>
        <p:nvSpPr>
          <p:cNvPr id="8" name="TextBox 7"/>
          <p:cNvSpPr txBox="1"/>
          <p:nvPr/>
        </p:nvSpPr>
        <p:spPr>
          <a:xfrm>
            <a:off x="241540" y="6262777"/>
            <a:ext cx="8634095" cy="523220"/>
          </a:xfrm>
          <a:prstGeom prst="rect">
            <a:avLst/>
          </a:prstGeom>
          <a:noFill/>
        </p:spPr>
        <p:txBody>
          <a:bodyPr wrap="none" rtlCol="0">
            <a:spAutoFit/>
          </a:bodyPr>
          <a:lstStyle/>
          <a:p>
            <a:r>
              <a:rPr lang="en-US" dirty="0"/>
              <a:t>Plot performance as a function of this dimensionless group</a:t>
            </a:r>
          </a:p>
        </p:txBody>
      </p:sp>
      <p:pic>
        <p:nvPicPr>
          <p:cNvPr id="10" name="Picture 9">
            <a:extLst>
              <a:ext uri="{FF2B5EF4-FFF2-40B4-BE49-F238E27FC236}">
                <a16:creationId xmlns:a16="http://schemas.microsoft.com/office/drawing/2014/main" id="{67655126-5997-4FD5-A624-B62436C03F6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674776" y="1701478"/>
            <a:ext cx="1203128" cy="301235"/>
          </a:xfrm>
          <a:prstGeom prst="rect">
            <a:avLst/>
          </a:prstGeom>
        </p:spPr>
      </p:pic>
      <p:pic>
        <p:nvPicPr>
          <p:cNvPr id="21" name="Picture 20">
            <a:extLst>
              <a:ext uri="{FF2B5EF4-FFF2-40B4-BE49-F238E27FC236}">
                <a16:creationId xmlns:a16="http://schemas.microsoft.com/office/drawing/2014/main" id="{E2012486-5C61-4858-BBA4-EFA539CAC5E4}"/>
              </a:ext>
            </a:extLst>
          </p:cNvPr>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5806288" y="1701686"/>
            <a:ext cx="1345390" cy="349283"/>
          </a:xfrm>
          <a:prstGeom prst="rect">
            <a:avLst/>
          </a:prstGeom>
        </p:spPr>
      </p:pic>
      <p:pic>
        <p:nvPicPr>
          <p:cNvPr id="27" name="Picture 26">
            <a:extLst>
              <a:ext uri="{FF2B5EF4-FFF2-40B4-BE49-F238E27FC236}">
                <a16:creationId xmlns:a16="http://schemas.microsoft.com/office/drawing/2014/main" id="{19A33112-1702-420E-867D-6482A857B2A4}"/>
              </a:ext>
            </a:extLst>
          </p:cNvPr>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20526" y="2225289"/>
            <a:ext cx="3740611" cy="603520"/>
          </a:xfrm>
          <a:prstGeom prst="rect">
            <a:avLst/>
          </a:prstGeom>
        </p:spPr>
      </p:pic>
      <p:pic>
        <p:nvPicPr>
          <p:cNvPr id="31" name="Picture 30">
            <a:extLst>
              <a:ext uri="{FF2B5EF4-FFF2-40B4-BE49-F238E27FC236}">
                <a16:creationId xmlns:a16="http://schemas.microsoft.com/office/drawing/2014/main" id="{06AA013F-F411-4C5F-A7D5-C144C73C454F}"/>
              </a:ext>
            </a:extLst>
          </p:cNvPr>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5033264" y="2338179"/>
            <a:ext cx="3292455" cy="320532"/>
          </a:xfrm>
          <a:prstGeom prst="rect">
            <a:avLst/>
          </a:prstGeom>
        </p:spPr>
      </p:pic>
      <p:pic>
        <p:nvPicPr>
          <p:cNvPr id="7" name="Picture 6">
            <a:extLst>
              <a:ext uri="{FF2B5EF4-FFF2-40B4-BE49-F238E27FC236}">
                <a16:creationId xmlns:a16="http://schemas.microsoft.com/office/drawing/2014/main" id="{2B74AD08-6487-439C-829B-5AC8AAB0E489}"/>
              </a:ext>
            </a:extLst>
          </p:cNvPr>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5033267" y="3005261"/>
            <a:ext cx="3021711" cy="626286"/>
          </a:xfrm>
          <a:prstGeom prst="rect">
            <a:avLst/>
          </a:prstGeom>
        </p:spPr>
      </p:pic>
      <p:pic>
        <p:nvPicPr>
          <p:cNvPr id="38" name="Picture 37">
            <a:extLst>
              <a:ext uri="{FF2B5EF4-FFF2-40B4-BE49-F238E27FC236}">
                <a16:creationId xmlns:a16="http://schemas.microsoft.com/office/drawing/2014/main" id="{8E52DB20-8CE9-43B6-B41B-38044AC6C24D}"/>
              </a:ext>
            </a:extLst>
          </p:cNvPr>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8057495" y="3728020"/>
            <a:ext cx="857905" cy="684190"/>
          </a:xfrm>
          <a:prstGeom prst="rect">
            <a:avLst/>
          </a:prstGeom>
        </p:spPr>
      </p:pic>
      <p:pic>
        <p:nvPicPr>
          <p:cNvPr id="23" name="Picture 22">
            <a:extLst>
              <a:ext uri="{FF2B5EF4-FFF2-40B4-BE49-F238E27FC236}">
                <a16:creationId xmlns:a16="http://schemas.microsoft.com/office/drawing/2014/main" id="{9C15B7A4-2005-44C4-A3EC-6025AC725BCD}"/>
              </a:ext>
            </a:extLst>
          </p:cNvPr>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1124879" y="4938953"/>
            <a:ext cx="2116571" cy="626286"/>
          </a:xfrm>
          <a:prstGeom prst="rect">
            <a:avLst/>
          </a:prstGeom>
        </p:spPr>
      </p:pic>
      <p:pic>
        <p:nvPicPr>
          <p:cNvPr id="11" name="Picture 10">
            <a:extLst>
              <a:ext uri="{FF2B5EF4-FFF2-40B4-BE49-F238E27FC236}">
                <a16:creationId xmlns:a16="http://schemas.microsoft.com/office/drawing/2014/main" id="{526F950E-61B2-4CCB-B46F-3CBB50945C1C}"/>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5806288" y="4950242"/>
            <a:ext cx="2116571" cy="626286"/>
          </a:xfrm>
          <a:prstGeom prst="rect">
            <a:avLst/>
          </a:prstGeom>
        </p:spPr>
      </p:pic>
      <p:pic>
        <p:nvPicPr>
          <p:cNvPr id="15" name="Picture 14">
            <a:extLst>
              <a:ext uri="{FF2B5EF4-FFF2-40B4-BE49-F238E27FC236}">
                <a16:creationId xmlns:a16="http://schemas.microsoft.com/office/drawing/2014/main" id="{BCB84A55-B04A-43D2-BBC9-AD0CBDCDFAAA}"/>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6292443" y="5710598"/>
            <a:ext cx="774095" cy="626286"/>
          </a:xfrm>
          <a:prstGeom prst="rect">
            <a:avLst/>
          </a:prstGeom>
        </p:spPr>
      </p:pic>
      <p:pic>
        <p:nvPicPr>
          <p:cNvPr id="26" name="Picture 25">
            <a:extLst>
              <a:ext uri="{FF2B5EF4-FFF2-40B4-BE49-F238E27FC236}">
                <a16:creationId xmlns:a16="http://schemas.microsoft.com/office/drawing/2014/main" id="{88769E60-985F-41AE-B6C9-07B23CAE72C2}"/>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1543657" y="5701853"/>
            <a:ext cx="774095" cy="626286"/>
          </a:xfrm>
          <a:prstGeom prst="rect">
            <a:avLst/>
          </a:prstGeom>
        </p:spPr>
      </p:pic>
      <p:pic>
        <p:nvPicPr>
          <p:cNvPr id="18" name="Picture 17">
            <a:extLst>
              <a:ext uri="{FF2B5EF4-FFF2-40B4-BE49-F238E27FC236}">
                <a16:creationId xmlns:a16="http://schemas.microsoft.com/office/drawing/2014/main" id="{16A9DC73-93FB-44D7-8873-1E5D7C56C4E6}"/>
              </a:ext>
            </a:extLst>
          </p:cNvPr>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725704" y="3093716"/>
            <a:ext cx="3480168" cy="634302"/>
          </a:xfrm>
          <a:prstGeom prst="rect">
            <a:avLst/>
          </a:prstGeom>
        </p:spPr>
      </p:pic>
    </p:spTree>
    <p:extLst>
      <p:ext uri="{BB962C8B-B14F-4D97-AF65-F5344CB8AC3E}">
        <p14:creationId xmlns:p14="http://schemas.microsoft.com/office/powerpoint/2010/main" val="386226189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classic and hypothesized collision models</a:t>
            </a:r>
          </a:p>
        </p:txBody>
      </p:sp>
      <p:sp>
        <p:nvSpPr>
          <p:cNvPr id="3" name="Content Placeholder 2"/>
          <p:cNvSpPr>
            <a:spLocks noGrp="1"/>
          </p:cNvSpPr>
          <p:nvPr>
            <p:ph idx="1"/>
          </p:nvPr>
        </p:nvSpPr>
        <p:spPr/>
        <p:txBody>
          <a:bodyPr/>
          <a:lstStyle/>
          <a:p>
            <a:r>
              <a:rPr lang="en-US" dirty="0"/>
              <a:t>Classic model: transport and mixing at length scales larger than the diameter of the particle do not influence collisions – therefore </a:t>
            </a:r>
            <a:r>
              <a:rPr lang="en-US" b="1" dirty="0"/>
              <a:t>slow</a:t>
            </a:r>
            <a:r>
              <a:rPr lang="en-US" dirty="0"/>
              <a:t>, long, straight walk toward a collision</a:t>
            </a:r>
          </a:p>
          <a:p>
            <a:r>
              <a:rPr lang="en-US" dirty="0"/>
              <a:t>Hypothesized model: </a:t>
            </a:r>
            <a:r>
              <a:rPr lang="en-US" b="1" dirty="0"/>
              <a:t>fast</a:t>
            </a:r>
            <a:r>
              <a:rPr lang="en-US" dirty="0"/>
              <a:t> random walk clearing volume of fluid equal to volume occupied followed by slow, short, straight walk toward a collision*</a:t>
            </a:r>
          </a:p>
        </p:txBody>
      </p:sp>
      <p:sp>
        <p:nvSpPr>
          <p:cNvPr id="6" name="TextBox 5"/>
          <p:cNvSpPr txBox="1"/>
          <p:nvPr/>
        </p:nvSpPr>
        <p:spPr>
          <a:xfrm>
            <a:off x="5899201" y="6334780"/>
            <a:ext cx="3244799" cy="523220"/>
          </a:xfrm>
          <a:prstGeom prst="rect">
            <a:avLst/>
          </a:prstGeom>
          <a:noFill/>
        </p:spPr>
        <p:txBody>
          <a:bodyPr wrap="none" rtlCol="0">
            <a:spAutoFit/>
          </a:bodyPr>
          <a:lstStyle/>
          <a:p>
            <a:r>
              <a:rPr lang="en-US" dirty="0"/>
              <a:t>* Edge of knowledge</a:t>
            </a:r>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792123" y="1749409"/>
            <a:ext cx="1060571" cy="256000"/>
          </a:xfrm>
          <a:prstGeom prst="rect">
            <a:avLst/>
          </a:prstGeom>
        </p:spPr>
      </p:pic>
      <p:pic>
        <p:nvPicPr>
          <p:cNvPr id="5" name="Picture 4"/>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941794" y="4602688"/>
            <a:ext cx="935619" cy="252952"/>
          </a:xfrm>
          <a:prstGeom prst="rect">
            <a:avLst/>
          </a:prstGeom>
        </p:spPr>
      </p:pic>
    </p:spTree>
    <p:extLst>
      <p:ext uri="{BB962C8B-B14F-4D97-AF65-F5344CB8AC3E}">
        <p14:creationId xmlns:p14="http://schemas.microsoft.com/office/powerpoint/2010/main" val="99215918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Models: Relative velocity scales with diameter</a:t>
            </a:r>
          </a:p>
        </p:txBody>
      </p:sp>
      <p:sp>
        <p:nvSpPr>
          <p:cNvPr id="4" name="Oval 3"/>
          <p:cNvSpPr/>
          <p:nvPr/>
        </p:nvSpPr>
        <p:spPr>
          <a:xfrm>
            <a:off x="7833366" y="3681482"/>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062907" y="2800958"/>
            <a:ext cx="914400" cy="914400"/>
          </a:xfrm>
          <a:prstGeom prst="ellipse">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6935145" y="2546663"/>
            <a:ext cx="2694663" cy="3200401"/>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pic>
        <p:nvPicPr>
          <p:cNvPr id="24" name="Picture 2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390043" y="1018237"/>
            <a:ext cx="1060571" cy="256000"/>
          </a:xfrm>
          <a:prstGeom prst="rect">
            <a:avLst/>
          </a:prstGeom>
        </p:spPr>
      </p:pic>
    </p:spTree>
    <p:extLst>
      <p:ext uri="{BB962C8B-B14F-4D97-AF65-F5344CB8AC3E}">
        <p14:creationId xmlns:p14="http://schemas.microsoft.com/office/powerpoint/2010/main" val="2526445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4.16667E-7 -0.00093 C 0.08073 -0.0037 0.5595 0.02269 0.60508 -0.00602 C 0.7 -0.05278 0.70013 -0.02708 0.73607 -0.03472 " pathEditMode="relative" rAng="0" ptsTypes="AAA">
                                      <p:cBhvr>
                                        <p:cTn id="10" dur="10000" fill="hold"/>
                                        <p:tgtEl>
                                          <p:spTgt spid="5"/>
                                        </p:tgtEl>
                                        <p:attrNameLst>
                                          <p:attrName>ppt_x</p:attrName>
                                          <p:attrName>ppt_y</p:attrName>
                                        </p:attrNameLst>
                                      </p:cBhvr>
                                      <p:rCtr x="36797"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a:t>Diameter Scaling</a:t>
            </a: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790" y="1741099"/>
            <a:ext cx="616267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TextBox 3"/>
              <p:cNvSpPr txBox="1"/>
              <p:nvPr/>
            </p:nvSpPr>
            <p:spPr>
              <a:xfrm>
                <a:off x="6909760" y="1920817"/>
                <a:ext cx="1844615" cy="10728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a:rPr>
                        <m:t>𝑘</m:t>
                      </m:r>
                      <m:r>
                        <a:rPr lang="en-US" sz="2000" b="0" i="1" smtClean="0">
                          <a:latin typeface="Cambria Math"/>
                        </a:rPr>
                        <m:t>=1</m:t>
                      </m:r>
                    </m:oMath>
                  </m:oMathPara>
                </a14:m>
                <a:endParaRPr lang="en-US" sz="2000" b="0" i="1" dirty="0">
                  <a:latin typeface="Cambria Math"/>
                </a:endParaRPr>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Clay</m:t>
                          </m:r>
                        </m:sub>
                      </m:sSub>
                      <m:r>
                        <a:rPr lang="en-US" sz="2000" b="0" i="0" smtClean="0">
                          <a:latin typeface="Cambria Math"/>
                        </a:rPr>
                        <m:t>=7 </m:t>
                      </m:r>
                      <m:r>
                        <m:rPr>
                          <m:sty m:val="p"/>
                        </m:rPr>
                        <a:rPr lang="en-US" sz="2000" b="0" i="0" smtClean="0">
                          <a:latin typeface="Cambria Math"/>
                        </a:rPr>
                        <m:t>μm</m:t>
                      </m:r>
                    </m:oMath>
                  </m:oMathPara>
                </a14:m>
                <a:endParaRPr lang="en-US" sz="2000" b="0" dirty="0"/>
              </a:p>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a:rPr>
                            <m:t>𝐷</m:t>
                          </m:r>
                        </m:e>
                        <m:sub>
                          <m:r>
                            <m:rPr>
                              <m:sty m:val="p"/>
                            </m:rPr>
                            <a:rPr lang="en-US" sz="2000" b="0" i="0" smtClean="0">
                              <a:latin typeface="Cambria Math"/>
                            </a:rPr>
                            <m:t>Coag</m:t>
                          </m:r>
                        </m:sub>
                      </m:sSub>
                      <m:r>
                        <a:rPr lang="en-US" sz="2000" b="0" i="0" smtClean="0">
                          <a:latin typeface="Cambria Math"/>
                        </a:rPr>
                        <m:t>=20 </m:t>
                      </m:r>
                      <m:r>
                        <m:rPr>
                          <m:sty m:val="p"/>
                        </m:rPr>
                        <a:rPr lang="en-US" sz="2000" b="0" i="0" smtClean="0">
                          <a:latin typeface="Cambria Math"/>
                        </a:rPr>
                        <m:t>nm</m:t>
                      </m:r>
                    </m:oMath>
                  </m:oMathPara>
                </a14:m>
                <a:endParaRPr lang="en-US" sz="2000" dirty="0"/>
              </a:p>
            </p:txBody>
          </p:sp>
        </mc:Choice>
        <mc:Fallback xmlns="">
          <p:sp>
            <p:nvSpPr>
              <p:cNvPr id="4" name="TextBox 3"/>
              <p:cNvSpPr txBox="1">
                <a:spLocks noRot="1" noChangeAspect="1" noMove="1" noResize="1" noEditPoints="1" noAdjustHandles="1" noChangeArrowheads="1" noChangeShapeType="1" noTextEdit="1"/>
              </p:cNvSpPr>
              <p:nvPr/>
            </p:nvSpPr>
            <p:spPr>
              <a:xfrm>
                <a:off x="6909760" y="1920817"/>
                <a:ext cx="1844615" cy="1072858"/>
              </a:xfrm>
              <a:prstGeom prst="rect">
                <a:avLst/>
              </a:prstGeom>
              <a:blipFill rotWithShape="1">
                <a:blip r:embed="rId6"/>
                <a:stretch>
                  <a:fillRect b="-3409"/>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6D550E55-2DB9-424B-A319-742B558C78C5}"/>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960291" y="963355"/>
            <a:ext cx="1223418" cy="347435"/>
          </a:xfrm>
          <a:prstGeom prst="rect">
            <a:avLst/>
          </a:prstGeom>
        </p:spPr>
      </p:pic>
      <p:pic>
        <p:nvPicPr>
          <p:cNvPr id="8" name="Picture 7">
            <a:extLst>
              <a:ext uri="{FF2B5EF4-FFF2-40B4-BE49-F238E27FC236}">
                <a16:creationId xmlns:a16="http://schemas.microsoft.com/office/drawing/2014/main" id="{3EE607C7-D80E-4706-8F43-1321EE7C8759}"/>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323465" y="6003114"/>
            <a:ext cx="774095" cy="626286"/>
          </a:xfrm>
          <a:prstGeom prst="rect">
            <a:avLst/>
          </a:prstGeom>
          <a:solidFill>
            <a:schemeClr val="bg1"/>
          </a:solidFill>
        </p:spPr>
      </p:pic>
    </p:spTree>
    <p:extLst>
      <p:ext uri="{BB962C8B-B14F-4D97-AF65-F5344CB8AC3E}">
        <p14:creationId xmlns:p14="http://schemas.microsoft.com/office/powerpoint/2010/main" val="193003437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velocities appear to scale with average separation distance</a:t>
            </a:r>
          </a:p>
        </p:txBody>
      </p:sp>
      <p:sp>
        <p:nvSpPr>
          <p:cNvPr id="3" name="Content Placeholder 2"/>
          <p:cNvSpPr>
            <a:spLocks noGrp="1"/>
          </p:cNvSpPr>
          <p:nvPr>
            <p:ph idx="1"/>
          </p:nvPr>
        </p:nvSpPr>
        <p:spPr/>
        <p:txBody>
          <a:bodyPr/>
          <a:lstStyle/>
          <a:p>
            <a:r>
              <a:rPr lang="en-US" dirty="0"/>
              <a:t>These results appear to be different than classic particle collision models</a:t>
            </a:r>
          </a:p>
          <a:p>
            <a:r>
              <a:rPr lang="en-US" dirty="0"/>
              <a:t>There might be a confounding assumption that leads to these surprising results</a:t>
            </a:r>
          </a:p>
          <a:p>
            <a:pPr lvl="1"/>
            <a:r>
              <a:rPr lang="en-US" dirty="0"/>
              <a:t>Big flocs are useless</a:t>
            </a:r>
          </a:p>
          <a:p>
            <a:pPr lvl="1"/>
            <a:r>
              <a:rPr lang="en-US" dirty="0"/>
              <a:t>Small flocs disappear at a rate proportional to the number of their collisions</a:t>
            </a:r>
          </a:p>
          <a:p>
            <a:pPr lvl="1"/>
            <a:r>
              <a:rPr lang="en-US" dirty="0"/>
              <a:t>?</a:t>
            </a:r>
          </a:p>
        </p:txBody>
      </p:sp>
    </p:spTree>
    <p:extLst>
      <p:ext uri="{BB962C8B-B14F-4D97-AF65-F5344CB8AC3E}">
        <p14:creationId xmlns:p14="http://schemas.microsoft.com/office/powerpoint/2010/main" val="150952234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799" y="304800"/>
            <a:ext cx="8084127" cy="1143000"/>
          </a:xfrm>
          <a:effectLst/>
        </p:spPr>
        <p:txBody>
          <a:bodyPr/>
          <a:lstStyle/>
          <a:p>
            <a:pPr>
              <a:defRPr/>
            </a:pPr>
            <a:r>
              <a:rPr lang="en-US" sz="4000" dirty="0"/>
              <a:t>Recommended G and </a:t>
            </a:r>
            <a:r>
              <a:rPr lang="en-US" sz="4000" dirty="0" err="1"/>
              <a:t>G</a:t>
            </a:r>
            <a:r>
              <a:rPr lang="en-US" sz="4000" dirty="0" err="1">
                <a:latin typeface="Symbol" pitchFamily="18" charset="2"/>
              </a:rPr>
              <a:t>q</a:t>
            </a:r>
            <a:r>
              <a:rPr lang="en-US" sz="4000" dirty="0"/>
              <a:t> values:</a:t>
            </a:r>
            <a:br>
              <a:rPr lang="en-US" sz="4000" dirty="0"/>
            </a:br>
            <a:r>
              <a:rPr lang="en-US" sz="4000" dirty="0"/>
              <a:t> </a:t>
            </a:r>
            <a:r>
              <a:rPr lang="en-US" sz="3600" dirty="0"/>
              <a:t>Turbidity or Color Removal </a:t>
            </a:r>
            <a:r>
              <a:rPr lang="en-US" sz="1800" dirty="0"/>
              <a:t>(Mechanical flocculators)</a:t>
            </a:r>
            <a:r>
              <a:rPr lang="en-US" sz="3600" dirty="0"/>
              <a:t> </a:t>
            </a:r>
          </a:p>
        </p:txBody>
      </p:sp>
      <mc:AlternateContent xmlns:mc="http://schemas.openxmlformats.org/markup-compatibility/2006" xmlns:a14="http://schemas.microsoft.com/office/drawing/2010/main">
        <mc:Choice Requires="a14">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2360815">
                      <a:extLst>
                        <a:ext uri="{9D8B030D-6E8A-4147-A177-3AD203B41FA5}">
                          <a16:colId xmlns:a16="http://schemas.microsoft.com/office/drawing/2014/main" val="20002"/>
                        </a:ext>
                      </a:extLst>
                    </a:gridCol>
                    <a:gridCol w="1255221">
                      <a:extLst>
                        <a:ext uri="{9D8B030D-6E8A-4147-A177-3AD203B41FA5}">
                          <a16:colId xmlns:a16="http://schemas.microsoft.com/office/drawing/2014/main" val="20003"/>
                        </a:ext>
                      </a:extLst>
                    </a:gridCol>
                    <a:gridCol w="1253779">
                      <a:extLst>
                        <a:ext uri="{9D8B030D-6E8A-4147-A177-3AD203B41FA5}">
                          <a16:colId xmlns:a16="http://schemas.microsoft.com/office/drawing/2014/main" val="20004"/>
                        </a:ext>
                      </a:extLst>
                    </a:gridCol>
                  </a:tblGrid>
                  <a:tr h="101600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Energy Dissipation Rate (</a:t>
                          </a:r>
                          <a14:m>
                            <m:oMath xmlns:m="http://schemas.openxmlformats.org/officeDocument/2006/math">
                              <m:acc>
                                <m:accPr>
                                  <m:chr m:val="̅"/>
                                  <m:ctrlPr>
                                    <a:rPr lang="en-US" sz="1800" i="1" kern="1200" smtClean="0">
                                      <a:solidFill>
                                        <a:schemeClr val="tx1"/>
                                      </a:solidFill>
                                      <a:latin typeface="Cambria Math" panose="02040503050406030204" pitchFamily="18" charset="0"/>
                                      <a:ea typeface="+mn-ea"/>
                                      <a:cs typeface="+mn-cs"/>
                                    </a:rPr>
                                  </m:ctrlPr>
                                </m:accPr>
                                <m:e>
                                  <m:r>
                                    <a:rPr lang="en-US" sz="1800" i="1" kern="1200">
                                      <a:solidFill>
                                        <a:schemeClr val="tx1"/>
                                      </a:solidFill>
                                      <a:latin typeface="Cambria Math"/>
                                      <a:ea typeface="+mn-ea"/>
                                      <a:cs typeface="+mn-cs"/>
                                    </a:rPr>
                                    <m:t>𝜀</m:t>
                                  </m:r>
                                </m:e>
                              </m:acc>
                            </m:oMath>
                          </a14:m>
                          <a:r>
                            <a:rPr kumimoji="0" lang="en-US" sz="2400" b="0" i="0" u="none" strike="noStrike" cap="none" normalizeH="0" baseline="0" dirty="0">
                              <a:ln>
                                <a:noFill/>
                              </a:ln>
                              <a:solidFill>
                                <a:schemeClr val="tx1"/>
                              </a:solidFill>
                              <a:effectLst/>
                              <a:latin typeface="Times New Roman" pitchFamily="18" charset="0"/>
                            </a:rPr>
                            <a:t>)</a:t>
                          </a:r>
                          <a:r>
                            <a:rPr kumimoji="0" lang="en-US" sz="2400" b="0" i="0" u="none" strike="noStrike" cap="none" normalizeH="0" baseline="30000" dirty="0">
                              <a:ln>
                                <a:noFill/>
                              </a:ln>
                              <a:solidFill>
                                <a:schemeClr val="tx1"/>
                              </a:solidFill>
                              <a:effectLst/>
                              <a:latin typeface="Times New Roman" pitchFamily="18" charset="0"/>
                            </a:rPr>
                            <a:t>+</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a:ln>
                                <a:noFill/>
                              </a:ln>
                              <a:solidFill>
                                <a:schemeClr val="tx1"/>
                              </a:solidFill>
                              <a:effectLst/>
                              <a:latin typeface="Times New Roman" pitchFamily="18" charset="0"/>
                            </a:rPr>
                            <a:t>G</a:t>
                          </a:r>
                          <a:r>
                            <a:rPr kumimoji="0" lang="en-US" sz="2400" b="0" i="0" u="none" strike="noStrike" cap="none" normalizeH="0" baseline="0" dirty="0" err="1">
                              <a:ln>
                                <a:noFill/>
                              </a:ln>
                              <a:solidFill>
                                <a:schemeClr val="tx1"/>
                              </a:solidFill>
                              <a:effectLst/>
                              <a:latin typeface="Symbol" pitchFamily="18" charset="2"/>
                            </a:rPr>
                            <a:t>q</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Symbol" pitchFamily="18" charset="2"/>
                            </a:rPr>
                            <a:t>q</a:t>
                          </a:r>
                          <a:r>
                            <a:rPr kumimoji="0" lang="en-US" sz="2400" b="0" i="0" u="none" strike="noStrike" cap="none" normalizeH="0" baseline="30000" dirty="0">
                              <a:ln>
                                <a:noFill/>
                              </a:ln>
                              <a:solidFill>
                                <a:schemeClr val="tx1"/>
                              </a:solidFill>
                              <a:effectLst/>
                              <a:latin typeface="Symbol" pitchFamily="18" charset="2"/>
                            </a:rPr>
                            <a:t>*</a:t>
                          </a:r>
                          <a:endParaRPr kumimoji="0" lang="en-US" sz="2400" b="0" i="0" u="none" strike="noStrike" cap="none" normalizeH="0" baseline="30000" dirty="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(minute)</a:t>
                          </a:r>
                          <a:endParaRPr kumimoji="0" lang="en-US" sz="2400" b="0" i="0" u="none" strike="noStrike" cap="none" normalizeH="0" baseline="0" dirty="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0"/>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1"/>
                      </a:ext>
                    </a:extLst>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extLst>
                      <a:ext uri="{0D108BD9-81ED-4DB2-BD59-A6C34878D82A}">
                        <a16:rowId xmlns:a16="http://schemas.microsoft.com/office/drawing/2014/main" val="10002"/>
                      </a:ext>
                    </a:extLst>
                  </a:tr>
                </a:tbl>
              </a:graphicData>
            </a:graphic>
          </p:graphicFrame>
        </mc:Choice>
        <mc:Fallback xmlns="">
          <p:graphicFrame>
            <p:nvGraphicFramePr>
              <p:cNvPr id="62525" name="Group 61"/>
              <p:cNvGraphicFramePr>
                <a:graphicFrameLocks noGrp="1"/>
              </p:cNvGraphicFramePr>
              <p:nvPr>
                <p:extLst>
                  <p:ext uri="{D42A27DB-BD31-4B8C-83A1-F6EECF244321}">
                    <p14:modId xmlns:p14="http://schemas.microsoft.com/office/powerpoint/2010/main" val="2035725837"/>
                  </p:ext>
                </p:extLst>
              </p:nvPr>
            </p:nvGraphicFramePr>
            <p:xfrm>
              <a:off x="290513" y="2006600"/>
              <a:ext cx="8602662" cy="3220720"/>
            </p:xfrm>
            <a:graphic>
              <a:graphicData uri="http://schemas.openxmlformats.org/drawingml/2006/table">
                <a:tbl>
                  <a:tblPr/>
                  <a:tblGrid>
                    <a:gridCol w="2178367"/>
                    <a:gridCol w="1554480"/>
                    <a:gridCol w="2360815"/>
                    <a:gridCol w="1255221"/>
                    <a:gridCol w="1253779"/>
                  </a:tblGrid>
                  <a:tr h="1188720">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Type</a:t>
                          </a:r>
                        </a:p>
                      </a:txBody>
                      <a:tcPr anchor="b"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“Velocity gradient” (G) (1/s)</a:t>
                          </a: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endParaRPr lang="en-US"/>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blipFill rotWithShape="1">
                          <a:blip r:embed="rId6"/>
                          <a:stretch>
                            <a:fillRect l="-162274" t="-4103" r="-109561" b="-171282"/>
                          </a:stretch>
                        </a:blip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err="1" smtClean="0">
                              <a:ln>
                                <a:noFill/>
                              </a:ln>
                              <a:solidFill>
                                <a:schemeClr val="tx1"/>
                              </a:solidFill>
                              <a:effectLst/>
                              <a:latin typeface="Times New Roman" pitchFamily="18" charset="0"/>
                            </a:rPr>
                            <a:t>G</a:t>
                          </a:r>
                          <a:r>
                            <a:rPr kumimoji="0" lang="en-US" sz="2400" b="0" i="0" u="none" strike="noStrike" cap="none" normalizeH="0" baseline="0" dirty="0" err="1" smtClean="0">
                              <a:ln>
                                <a:noFill/>
                              </a:ln>
                              <a:solidFill>
                                <a:schemeClr val="tx1"/>
                              </a:solidFill>
                              <a:effectLst/>
                              <a:latin typeface="Symbol" pitchFamily="18" charset="2"/>
                            </a:rPr>
                            <a:t>q</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Symbol" pitchFamily="18" charset="2"/>
                            </a:rPr>
                            <a:t>q</a:t>
                          </a:r>
                          <a:r>
                            <a:rPr kumimoji="0" lang="en-US" sz="2400" b="0" i="0" u="none" strike="noStrike" cap="none" normalizeH="0" baseline="30000" dirty="0" smtClean="0">
                              <a:ln>
                                <a:noFill/>
                              </a:ln>
                              <a:solidFill>
                                <a:schemeClr val="tx1"/>
                              </a:solidFill>
                              <a:effectLst/>
                              <a:latin typeface="Symbol" pitchFamily="18" charset="2"/>
                            </a:rPr>
                            <a:t>*</a:t>
                          </a:r>
                          <a:endParaRPr kumimoji="0" lang="en-US" sz="2400" b="0" i="0" u="none" strike="noStrike" cap="none" normalizeH="0" baseline="30000" dirty="0" smtClean="0">
                            <a:ln>
                              <a:noFill/>
                            </a:ln>
                            <a:solidFill>
                              <a:schemeClr val="tx1"/>
                            </a:solidFill>
                            <a:effectLst/>
                            <a:latin typeface="Times New Roman" pitchFamily="18" charset="0"/>
                          </a:endParaRPr>
                        </a:p>
                        <a:p>
                          <a:pPr marL="0" marR="0" lvl="0" indent="0" algn="ctr"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(minute)</a:t>
                          </a:r>
                          <a:endParaRPr kumimoji="0" lang="en-US" sz="2400" b="0" i="0" u="none" strike="noStrike" cap="none" normalizeH="0" baseline="0" dirty="0" smtClean="0">
                            <a:ln>
                              <a:noFill/>
                            </a:ln>
                            <a:solidFill>
                              <a:schemeClr val="tx1"/>
                            </a:solidFill>
                            <a:effectLst/>
                            <a:latin typeface="Symbol" pitchFamily="18" charset="2"/>
                          </a:endParaRPr>
                        </a:p>
                      </a:txBody>
                      <a:tcPr anchor="b"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28575"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Low turbidity, color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20-70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0.4 – 4.9</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50,000-250,000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11 - 210</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12700" cap="flat" cmpd="sng" algn="ctr">
                          <a:solidFill>
                            <a:schemeClr val="tx1"/>
                          </a:solidFill>
                          <a:prstDash val="solid"/>
                          <a:round/>
                          <a:headEnd type="none" w="lg" len="med"/>
                          <a:tailEnd type="none" w="lg" len="med"/>
                        </a:lnB>
                        <a:lnTlToBr>
                          <a:noFill/>
                        </a:lnTlToBr>
                        <a:lnBlToTr>
                          <a:noFill/>
                        </a:lnBlToTr>
                        <a:noFill/>
                      </a:tcPr>
                    </a:tc>
                  </a:tr>
                  <a:tr h="1016000">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High turbidity, solids removal</a:t>
                          </a:r>
                        </a:p>
                      </a:txBody>
                      <a:tcPr horzOverflow="overflow">
                        <a:lnL w="28575"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70-180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4.9 - 32</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80,000-190,000</a:t>
                          </a:r>
                        </a:p>
                      </a:txBody>
                      <a:tcPr horzOverflow="overflow">
                        <a:lnL w="12700" cap="flat" cmpd="sng" algn="ctr">
                          <a:solidFill>
                            <a:schemeClr val="tx1"/>
                          </a:solidFill>
                          <a:prstDash val="solid"/>
                          <a:round/>
                          <a:headEnd type="none" w="lg" len="med"/>
                          <a:tailEnd type="none" w="lg" len="med"/>
                        </a:lnL>
                        <a:lnR w="12700"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1"/>
                            </a:buClr>
                            <a:buSzTx/>
                            <a:buFont typeface="Wingdings" pitchFamily="2" charset="2"/>
                            <a:buNone/>
                            <a:tabLst/>
                          </a:pPr>
                          <a:r>
                            <a:rPr kumimoji="0" lang="en-US" sz="2400" b="0" i="0" u="none" strike="noStrike" cap="none" normalizeH="0" baseline="0" dirty="0" smtClean="0">
                              <a:ln>
                                <a:noFill/>
                              </a:ln>
                              <a:solidFill>
                                <a:schemeClr val="tx1"/>
                              </a:solidFill>
                              <a:effectLst/>
                              <a:latin typeface="Times New Roman" pitchFamily="18" charset="0"/>
                            </a:rPr>
                            <a:t>7 - 45</a:t>
                          </a:r>
                        </a:p>
                      </a:txBody>
                      <a:tcPr horzOverflow="overflow">
                        <a:lnL w="12700" cap="flat" cmpd="sng" algn="ctr">
                          <a:solidFill>
                            <a:schemeClr val="tx1"/>
                          </a:solidFill>
                          <a:prstDash val="solid"/>
                          <a:round/>
                          <a:headEnd type="none" w="lg" len="med"/>
                          <a:tailEnd type="none" w="lg" len="med"/>
                        </a:lnL>
                        <a:lnR w="28575" cap="flat" cmpd="sng" algn="ctr">
                          <a:solidFill>
                            <a:schemeClr val="tx1"/>
                          </a:solidFill>
                          <a:prstDash val="solid"/>
                          <a:round/>
                          <a:headEnd type="none" w="lg" len="med"/>
                          <a:tailEnd type="none" w="lg" len="med"/>
                        </a:lnR>
                        <a:lnT w="12700" cap="flat" cmpd="sng" algn="ctr">
                          <a:solidFill>
                            <a:schemeClr val="tx1"/>
                          </a:solidFill>
                          <a:prstDash val="solid"/>
                          <a:round/>
                          <a:headEnd type="none" w="lg" len="med"/>
                          <a:tailEnd type="none" w="lg" len="med"/>
                        </a:lnT>
                        <a:lnB w="28575" cap="flat" cmpd="sng" algn="ctr">
                          <a:solidFill>
                            <a:schemeClr val="tx1"/>
                          </a:solidFill>
                          <a:prstDash val="solid"/>
                          <a:round/>
                          <a:headEnd type="none" w="lg" len="med"/>
                          <a:tailEnd type="none" w="lg" len="med"/>
                        </a:lnB>
                        <a:lnTlToBr>
                          <a:noFill/>
                        </a:lnTlToBr>
                        <a:lnBlToTr>
                          <a:noFill/>
                        </a:lnBlToTr>
                        <a:noFill/>
                      </a:tcPr>
                    </a:tc>
                  </a:tr>
                </a:tbl>
              </a:graphicData>
            </a:graphic>
          </p:graphicFrame>
        </mc:Fallback>
      </mc:AlternateContent>
      <p:sp>
        <p:nvSpPr>
          <p:cNvPr id="14367" name="Rectangle 48"/>
          <p:cNvSpPr>
            <a:spLocks noChangeArrowheads="1"/>
          </p:cNvSpPr>
          <p:nvPr/>
        </p:nvSpPr>
        <p:spPr bwMode="auto">
          <a:xfrm>
            <a:off x="0" y="6248960"/>
            <a:ext cx="7697788" cy="307777"/>
          </a:xfrm>
          <a:prstGeom prst="rect">
            <a:avLst/>
          </a:prstGeom>
          <a:noFill/>
          <a:ln w="12700" algn="ctr">
            <a:noFill/>
            <a:miter lim="800000"/>
            <a:headEnd type="none" w="lg" len="med"/>
            <a:tailEnd type="none" w="lg" len="med"/>
          </a:ln>
        </p:spPr>
        <p:txBody>
          <a:bodyPr>
            <a:spAutoFit/>
          </a:bodyPr>
          <a:lstStyle/>
          <a:p>
            <a:pPr eaLnBrk="1" hangingPunct="1">
              <a:spcBef>
                <a:spcPct val="30000"/>
              </a:spcBef>
            </a:pPr>
            <a:r>
              <a:rPr lang="en-US" sz="1400" dirty="0" err="1"/>
              <a:t>Sincero</a:t>
            </a:r>
            <a:r>
              <a:rPr lang="en-US" sz="1400" dirty="0"/>
              <a:t> and </a:t>
            </a:r>
            <a:r>
              <a:rPr lang="en-US" sz="1400" dirty="0" err="1"/>
              <a:t>Sincero</a:t>
            </a:r>
            <a:r>
              <a:rPr lang="en-US" sz="1400" dirty="0"/>
              <a:t>, 1996 Environmental Engineering: A Design Approach</a:t>
            </a:r>
          </a:p>
        </p:txBody>
      </p:sp>
      <p:sp>
        <p:nvSpPr>
          <p:cNvPr id="7" name="TextBox 6"/>
          <p:cNvSpPr txBox="1"/>
          <p:nvPr/>
        </p:nvSpPr>
        <p:spPr>
          <a:xfrm>
            <a:off x="266008" y="5353396"/>
            <a:ext cx="6801862" cy="1384995"/>
          </a:xfrm>
          <a:prstGeom prst="rect">
            <a:avLst/>
          </a:prstGeom>
          <a:noFill/>
        </p:spPr>
        <p:txBody>
          <a:bodyPr wrap="none" rtlCol="0">
            <a:spAutoFit/>
          </a:bodyPr>
          <a:lstStyle/>
          <a:p>
            <a:r>
              <a:rPr lang="en-US" dirty="0"/>
              <a:t>* Calculated based on G and </a:t>
            </a:r>
            <a:r>
              <a:rPr lang="en-US" dirty="0" err="1"/>
              <a:t>G</a:t>
            </a:r>
            <a:r>
              <a:rPr lang="en-US" dirty="0" err="1">
                <a:latin typeface="Symbol" pitchFamily="18" charset="2"/>
              </a:rPr>
              <a:t>q</a:t>
            </a:r>
            <a:r>
              <a:rPr lang="en-US" dirty="0"/>
              <a:t> guidelines</a:t>
            </a:r>
          </a:p>
          <a:p>
            <a:r>
              <a:rPr lang="en-US" baseline="30000" dirty="0"/>
              <a:t>+</a:t>
            </a:r>
            <a:r>
              <a:rPr lang="en-US" dirty="0"/>
              <a:t> average value assuming viscosity is 1 mm</a:t>
            </a:r>
            <a:r>
              <a:rPr lang="en-US" baseline="30000" dirty="0"/>
              <a:t>2</a:t>
            </a:r>
            <a:r>
              <a:rPr lang="en-US" dirty="0"/>
              <a:t>/s</a:t>
            </a:r>
          </a:p>
          <a:p>
            <a:endParaRPr lang="en-US" dirty="0"/>
          </a:p>
        </p:txBody>
      </p:sp>
      <p:sp>
        <p:nvSpPr>
          <p:cNvPr id="8" name="Rounded Rectangle 7"/>
          <p:cNvSpPr/>
          <p:nvPr/>
        </p:nvSpPr>
        <p:spPr bwMode="auto">
          <a:xfrm>
            <a:off x="7683335" y="3265714"/>
            <a:ext cx="1116281" cy="144879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4524147" y="1564210"/>
            <a:ext cx="1609143" cy="422857"/>
          </a:xfrm>
          <a:prstGeom prst="rect">
            <a:avLst/>
          </a:prstGeom>
        </p:spPr>
      </p:pic>
      <p:pic>
        <p:nvPicPr>
          <p:cNvPr id="3" name="Picture 2"/>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067870" y="5786120"/>
            <a:ext cx="1924571" cy="912000"/>
          </a:xfrm>
          <a:prstGeom prst="rect">
            <a:avLst/>
          </a:prstGeom>
        </p:spPr>
      </p:pic>
      <p:pic>
        <p:nvPicPr>
          <p:cNvPr id="13" name="Picture 12">
            <a:extLst>
              <a:ext uri="{FF2B5EF4-FFF2-40B4-BE49-F238E27FC236}">
                <a16:creationId xmlns:a16="http://schemas.microsoft.com/office/drawing/2014/main" id="{BB1B75DD-633C-40B9-94C9-9F05BD7AB5F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762858" y="2778351"/>
            <a:ext cx="452062" cy="39382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A9D71F-73C5-4002-891C-20967F808513}"/>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809284" y="4557939"/>
            <a:ext cx="4111311" cy="1148411"/>
          </a:xfrm>
          <a:prstGeom prst="rect">
            <a:avLst/>
          </a:prstGeom>
        </p:spPr>
      </p:pic>
      <p:sp>
        <p:nvSpPr>
          <p:cNvPr id="2" name="Title 1"/>
          <p:cNvSpPr>
            <a:spLocks noGrp="1"/>
          </p:cNvSpPr>
          <p:nvPr>
            <p:ph type="title"/>
          </p:nvPr>
        </p:nvSpPr>
        <p:spPr>
          <a:effectLst/>
        </p:spPr>
        <p:txBody>
          <a:bodyPr/>
          <a:lstStyle/>
          <a:p>
            <a:r>
              <a:rPr lang="en-US" dirty="0"/>
              <a:t>Mechanical Design: mixing with paddles</a:t>
            </a:r>
          </a:p>
        </p:txBody>
      </p:sp>
      <p:sp>
        <p:nvSpPr>
          <p:cNvPr id="5" name="TextBox 4"/>
          <p:cNvSpPr txBox="1"/>
          <p:nvPr/>
        </p:nvSpPr>
        <p:spPr>
          <a:xfrm rot="18911370">
            <a:off x="1320066" y="3640130"/>
            <a:ext cx="2908168" cy="523220"/>
          </a:xfrm>
          <a:prstGeom prst="rect">
            <a:avLst/>
          </a:prstGeom>
          <a:noFill/>
        </p:spPr>
        <p:txBody>
          <a:bodyPr wrap="none" rtlCol="0">
            <a:spAutoFit/>
          </a:bodyPr>
          <a:lstStyle/>
          <a:p>
            <a:r>
              <a:rPr lang="en-US" dirty="0"/>
              <a:t>“velocity gradient”</a:t>
            </a:r>
          </a:p>
        </p:txBody>
      </p:sp>
      <p:sp>
        <p:nvSpPr>
          <p:cNvPr id="6" name="TextBox 5"/>
          <p:cNvSpPr txBox="1"/>
          <p:nvPr/>
        </p:nvSpPr>
        <p:spPr>
          <a:xfrm rot="18911370">
            <a:off x="3040421" y="3264297"/>
            <a:ext cx="2518575" cy="523220"/>
          </a:xfrm>
          <a:prstGeom prst="rect">
            <a:avLst/>
          </a:prstGeom>
          <a:noFill/>
        </p:spPr>
        <p:txBody>
          <a:bodyPr wrap="none" rtlCol="0">
            <a:spAutoFit/>
          </a:bodyPr>
          <a:lstStyle/>
          <a:p>
            <a:r>
              <a:rPr lang="en-US" dirty="0"/>
              <a:t>Drag coefficient</a:t>
            </a:r>
          </a:p>
        </p:txBody>
      </p:sp>
      <p:sp>
        <p:nvSpPr>
          <p:cNvPr id="7" name="TextBox 6"/>
          <p:cNvSpPr txBox="1"/>
          <p:nvPr/>
        </p:nvSpPr>
        <p:spPr>
          <a:xfrm rot="18911370">
            <a:off x="3591466" y="2873846"/>
            <a:ext cx="3799438" cy="523220"/>
          </a:xfrm>
          <a:prstGeom prst="rect">
            <a:avLst/>
          </a:prstGeom>
          <a:noFill/>
        </p:spPr>
        <p:txBody>
          <a:bodyPr wrap="none" rtlCol="0">
            <a:spAutoFit/>
          </a:bodyPr>
          <a:lstStyle/>
          <a:p>
            <a:r>
              <a:rPr lang="en-US" dirty="0"/>
              <a:t>Projected area of paddles</a:t>
            </a:r>
          </a:p>
        </p:txBody>
      </p:sp>
      <p:sp>
        <p:nvSpPr>
          <p:cNvPr id="8" name="TextBox 7"/>
          <p:cNvSpPr txBox="1"/>
          <p:nvPr/>
        </p:nvSpPr>
        <p:spPr>
          <a:xfrm rot="18911370">
            <a:off x="5016348" y="2429725"/>
            <a:ext cx="4192997" cy="954107"/>
          </a:xfrm>
          <a:prstGeom prst="rect">
            <a:avLst/>
          </a:prstGeom>
          <a:noFill/>
        </p:spPr>
        <p:txBody>
          <a:bodyPr wrap="square" rtlCol="0">
            <a:spAutoFit/>
          </a:bodyPr>
          <a:lstStyle/>
          <a:p>
            <a:r>
              <a:rPr lang="en-US" dirty="0"/>
              <a:t>Ratio of relative to </a:t>
            </a:r>
            <a:br>
              <a:rPr lang="en-US" dirty="0"/>
            </a:br>
            <a:r>
              <a:rPr lang="en-US" dirty="0"/>
              <a:t>absolute velocity of paddles</a:t>
            </a:r>
          </a:p>
        </p:txBody>
      </p:sp>
      <p:sp>
        <p:nvSpPr>
          <p:cNvPr id="9" name="TextBox 8"/>
          <p:cNvSpPr txBox="1"/>
          <p:nvPr/>
        </p:nvSpPr>
        <p:spPr>
          <a:xfrm rot="650923">
            <a:off x="4315776" y="5933443"/>
            <a:ext cx="2464136" cy="523220"/>
          </a:xfrm>
          <a:prstGeom prst="rect">
            <a:avLst/>
          </a:prstGeom>
          <a:noFill/>
        </p:spPr>
        <p:txBody>
          <a:bodyPr wrap="none" rtlCol="0">
            <a:spAutoFit/>
          </a:bodyPr>
          <a:lstStyle/>
          <a:p>
            <a:r>
              <a:rPr lang="en-US" dirty="0"/>
              <a:t>Reactor volume</a:t>
            </a:r>
          </a:p>
        </p:txBody>
      </p:sp>
      <p:cxnSp>
        <p:nvCxnSpPr>
          <p:cNvPr id="12" name="Straight Connector 11"/>
          <p:cNvCxnSpPr>
            <a:cxnSpLocks/>
          </p:cNvCxnSpPr>
          <p:nvPr/>
        </p:nvCxnSpPr>
        <p:spPr bwMode="auto">
          <a:xfrm flipH="1">
            <a:off x="5864150" y="3049213"/>
            <a:ext cx="1693260" cy="1838810"/>
          </a:xfrm>
          <a:prstGeom prst="line">
            <a:avLst/>
          </a:prstGeom>
          <a:noFill/>
          <a:ln w="25400" cap="flat" cmpd="sng" algn="ctr">
            <a:solidFill>
              <a:schemeClr val="tx1"/>
            </a:solidFill>
            <a:prstDash val="solid"/>
            <a:round/>
            <a:headEnd type="none" w="lg" len="lg"/>
            <a:tailEnd type="none" w="lg" len="lg"/>
          </a:ln>
          <a:effectLst/>
        </p:spPr>
      </p:cxnSp>
      <p:cxnSp>
        <p:nvCxnSpPr>
          <p:cNvPr id="14" name="Straight Arrow Connector 13"/>
          <p:cNvCxnSpPr>
            <a:cxnSpLocks/>
          </p:cNvCxnSpPr>
          <p:nvPr/>
        </p:nvCxnSpPr>
        <p:spPr bwMode="auto">
          <a:xfrm flipH="1">
            <a:off x="5434740" y="4888023"/>
            <a:ext cx="429410" cy="0"/>
          </a:xfrm>
          <a:prstGeom prst="straightConnector1">
            <a:avLst/>
          </a:prstGeom>
          <a:noFill/>
          <a:ln w="25400" cap="flat" cmpd="sng" algn="ctr">
            <a:solidFill>
              <a:schemeClr val="tx1"/>
            </a:solidFill>
            <a:prstDash val="solid"/>
            <a:round/>
            <a:headEnd type="none" w="lg" len="lg"/>
            <a:tailEnd type="triangle"/>
          </a:ln>
          <a:effectLst/>
        </p:spPr>
      </p:cxnSp>
      <p:cxnSp>
        <p:nvCxnSpPr>
          <p:cNvPr id="15" name="Straight Arrow Connector 14"/>
          <p:cNvCxnSpPr>
            <a:cxnSpLocks/>
          </p:cNvCxnSpPr>
          <p:nvPr/>
        </p:nvCxnSpPr>
        <p:spPr bwMode="auto">
          <a:xfrm flipH="1">
            <a:off x="4975640" y="4131733"/>
            <a:ext cx="515545" cy="447021"/>
          </a:xfrm>
          <a:prstGeom prst="straightConnector1">
            <a:avLst/>
          </a:prstGeom>
          <a:noFill/>
          <a:ln w="25400" cap="flat" cmpd="sng" algn="ctr">
            <a:solidFill>
              <a:schemeClr val="tx1"/>
            </a:solidFill>
            <a:prstDash val="solid"/>
            <a:round/>
            <a:headEnd type="none" w="lg" len="lg"/>
            <a:tailEnd type="triangle"/>
          </a:ln>
          <a:effectLst/>
        </p:spPr>
      </p:cxn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532751" name="Picture 271" descr="jar testing equip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152" y="1810803"/>
            <a:ext cx="2381250" cy="15430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76AE694-8B3E-4B2E-BDAE-E5FDABE5C9F7}"/>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712685" y="6282218"/>
            <a:ext cx="1387009" cy="299324"/>
          </a:xfrm>
          <a:prstGeom prst="rect">
            <a:avLst/>
          </a:prstGeom>
        </p:spPr>
      </p:pic>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bar Gt&#10;}&#10;\textcolor{red}{ &#10;   \alpha &#10;}&#10;+ 1 \right) $$&#10;&#10;&#10;\end{document}"/>
  <p:tag name="IGUANATEXSIZE" val="24"/>
  <p:tag name="IGUANATEXCURSOR" val="271"/>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 _{Plate}\frac{{\bar v}^3}{W_{Plate}}$$&#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337.4578"/>
  <p:tag name="LATEXADDIN" val="\documentclass{article}&#10;\usepackage{amsmath}&#10;\pagestyle{empty}&#10;\begin{document}&#10;&#10;$$ \propto \pi d_P^2$$&#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78.74016"/>
  <p:tag name="ORIGINALWIDTH" val="165.7293"/>
  <p:tag name="LATEXADDIN" val="\documentclass{article}&#10;\usepackage{amsmath}&#10;\pagestyle{empty}&#10;\begin{document}&#10;&#10;&#10;$$ \propto t$$&#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74.99063"/>
  <p:tag name="ORIGINALWIDTH" val="229.4713"/>
  <p:tag name="LATEXADDIN" val="\documentclass{article}&#10;\usepackage{amsmath}&#10;\pagestyle{empty}&#10;\begin{document}&#10;&#10;&#10;$$ \propto v_r$$&#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96.73788"/>
  <p:tag name="ORIGINALWIDTH" val="153.7308"/>
  <p:tag name="LATEXADDIN" val="\documentclass{article}&#10;\usepackage{amsmath}&#10;\pagestyle{empty}&#10;\begin{document}&#10;&#10;$$v_r 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209.2239"/>
  <p:tag name="LATEXADDIN" val="\documentclass{article}&#10;\usepackage{amsmath}&#10;\pagestyle{empty}&#10;\begin{document}&#10;&#10;&#10;$$\pi d_P^2$$&#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8.74016"/>
  <p:tag name="LATEXADDIN" val="\documentclass{article}&#10;\usepackage{amsmath}&#10;\pagestyle{empty}&#10;\begin{document}&#10;&#10;&#10;$$\Lambda$$&#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32.7334"/>
  <p:tag name="LATEXADDIN" val="\documentclass{article}&#10;\usepackage{amsmath}&#10;\pagestyle{empty}&#10;\begin{document}&#10;&#10;&#10;$$d_P$$&#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75.4031"/>
  <p:tag name="LATEXADDIN" val="\documentclass{article}&#10;\usepackage{amsmath}&#10;\pagestyle{empty}&#10;\begin{document}&#10;&#10;&#10;$$v_r = f \left( \varepsilon ,\nu ,\Lambda \right)$$&#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6.468"/>
  <p:tag name="ORIGINALWIDTH" val="1722.535"/>
  <p:tag name="LATEXADDIN" val="\documentclass{article}&#10;\usepackage{amsmath}&#10;\usepackage{xcolor}&#10;\pagestyle{empty}&#10;\begin{document}&#10;&#10;\definecolor{Monred}{RGB}{172,0,0}&#10;&#10;$$0.45 \, {\rm m} \cdot 0.45 \, {\rm m} \cdot 0.3 {\rm \frac{m}{s}} = 60.75 \, {\rm \frac{L}{s}}$$&#10;&#10;&#10;\end{document}"/>
  <p:tag name="IGUANATEXSIZE" val="20"/>
  <p:tag name="IGUANATEXCURSOR" val="235"/>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11.3986"/>
  <p:tag name="LATEXADDIN" val="\documentclass{article}&#10;\usepackage{amsmath}&#10;\pagestyle{empty}&#10;\begin{document}&#10;&#10;&#10;$$v_r = f \left( \varepsilon ,\nu ,d_p \right)$$&#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726.6591"/>
  <p:tag name="LATEXADDIN" val="\documentclass{article}&#10;\usepackage{amsmath}&#10;\pagestyle{empty}&#10;\begin{document}&#10;&#10;$$v_r = \Lambda f \left( \varepsilon ,\nu \right)$$&#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62.6547"/>
  <p:tag name="LATEXADDIN" val="\documentclass{article}&#10;\usepackage{amsmath}&#10;\pagestyle{empty}&#10;\begin{document}&#10;&#10;$$v_r = d_p f \left( \varepsilon ,\nu \right)$$&#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589.4263"/>
  <p:tag name="LATEXADDIN" val="\documentclass{article}&#10;\usepackage{amsmath}&#10;\usepackage{xcolor}&#10;\pagestyle{empty}&#10;\begin{document}&#10;&#10;$$v_r \approx \Lambda &#10;\textcolor{red}{&#10;\sqrt{ \frac{\varepsilon}{\nu} }&#10;}&#10;$$&#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25.4218"/>
  <p:tag name="LATEXADDIN" val="\documentclass{article}&#10;\usepackage{amsmath}&#10;\usepackage{xcolor}&#10;\pagestyle{empty}&#10;\begin{document}&#10;&#10;$$v_r \approx d_p &#10;\textcolor{red}{&#10;\sqrt{ \frac{\varepsilon}{\nu} }&#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306.7116"/>
  <p:tag name="ORIGINALWIDTH" val="1674.541"/>
  <p:tag name="LATEXADDIN" val="\documentclass{article}&#10;\usepackage{amsmath}&#10;\pagestyle{empty}&#10;\begin{document}&#10;&#10;$$\Lambda = \rm{ \left[ L \right]&#10;\, \, \, \, \,&#10;\varepsilon = \left[ \frac{L^2}{T^3} \right] &#10;\, \, \, \, \,&#10;\nu  = \left[ \frac{L^2}{T} \right] }$$&#10;&#10;&#10;\end{document}"/>
  <p:tag name="IGUANATEXSIZE" val="20"/>
  <p:tag name="IGUANATEXCURSOR" val="230"/>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645.6693"/>
  <p:tag name="LATEXADDIN" val="\documentclass{article}&#10;\usepackage{amsmath}&#10;\pagestyle{empty}&#10;\begin{document}&#10;&#10;&#10;$$\lambda_v = \Pi_{kv} \eta_K$$&#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89.6888"/>
  <p:tag name="LATEXADDIN" val="\documentclass{article}&#10;\usepackage{amsmath}&#10;\pagestyle{empty}&#10;\begin{document}&#10;&#10;$$\Pi_{kv} = 50$$&#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03.375"/>
  <p:tag name="LATEXADDIN" val="\documentclass{article}&#10;\usepackage{amsmath}&#10;\pagestyle{empty}&#10;\begin{document}&#10;&#10;$$\rlap{--} V_{\rm{Cleared}} \propto \pi d_P^2 v_r t_c$$&#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496.438"/>
  <p:tag name="LATEXADDIN" val="\documentclass{article}&#10;\usepackage{amsmath}&#10;\pagestyle{empty}&#10;\begin{document}&#10;&#10;$$v_r \approx d_p G$$&#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46.2317"/>
  <p:tag name="ORIGINALWIDTH" val="788.1515"/>
  <p:tag name="LATEXADDIN" val="\documentclass{article}&#10;\usepackage{amsmath}&#10;\pagestyle{empty}&#10;\begin{document}&#10;&#10;&#10;$$\rlap{--} V_{Occupied} = \Lambda^3$$&#10;&#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t_c = \frac{\Lambda^2}{\pi d_P^2 G}$$&#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596.1754"/>
  <p:tag name="LATEXADDIN" val="\documentclass{article}&#10;\usepackage{amsmath}&#10;\pagestyle{empty}&#10;\begin{document}&#10;&#10;&#10;$$t_c = \frac{\Lambda^3}{\pi d_P^3 G}$$&#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243.7195"/>
  <p:tag name="ORIGINALWIDTH" val="608.9238"/>
  <p:tag name="LATEXADDIN" val="\documentclass{article}&#10;\usepackage{amsmath}&#10;\pagestyle{empty}&#10;\begin{document}&#10;&#10;&#10;$$dN_c = \frac{\alpha}{t_c} dt$$&#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10;$$dN_c = \pi \frac{d_P^2}{\Lambda^2} G \alpha dt$$&#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41.62"/>
  <p:tag name="LATEXADDIN" val="\documentclass{article}&#10;\usepackage{amsmath}&#10;\pagestyle{empty}&#10;\begin{document}&#10;&#10;$$dN_c = \pi d_P^2 n_P^\frac{2}{3} \bar G \alpha d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913.3858"/>
  <p:tag name="LATEXADDIN" val="\documentclass{article}&#10;\usepackage{amsmath}&#10;\pagestyle{empty}&#10;\begin{document}&#10;&#10;$$dN_c = \pi \frac{d_P^3}{\Lambda^3} G \alpha dt$$&#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1041.62"/>
  <p:tag name="LATEXADDIN" val="\documentclass{article}&#10;\usepackage{amsmath}&#10;\pagestyle{empty}&#10;\begin{document}&#10;&#10;$$dN_c = \pi d_P^3 n_P \bar G \alpha dt$$&#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031.121"/>
  <p:tag name="LATEXADDIN" val="\documentclass{article}&#10;\usepackage{amsmath}&#10;\pagestyle{empty}&#10;\begin{document}&#10;&#10;&#10;$$dN_c = \pi d_T^2n_T^\frac{1}{3} G \Gamma dt$$&#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16.9104"/>
  <p:tag name="LATEXADDIN" val="\documentclass{article}&#10;\usepackage{amsmath}&#10;\pagestyle{empty}&#10;\begin{document}&#10;&#10;$$\frac{dn_P}{dN_c} =  - k n_P$$&#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05.6618"/>
  <p:tag name="LATEXADDIN" val="\documentclass{article}&#10;\usepackage{amsmath}&#10;\pagestyle{empty}&#10;\begin{document}&#10;&#10;$$\frac{dn_S}{dN_c} =  - k n_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611.548"/>
  <p:tag name="LATEXADDIN" val="\documentclass{article}&#10;\usepackage{amsmath}&#10;\pagestyle{empty}&#10;\begin{document}&#10;&#10;$$\log (1,000,000,000) = n \log(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2 n_P^\frac{2}{3} \bar G \alpha dt$$&#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68.354"/>
  <p:tag name="LATEXADDIN" val="\documentclass{article}&#10;\usepackage{amsmath}&#10;\pagestyle{empty}&#10;\begin{document}&#10;&#10;$$\frac{dn_P}{- kn_P} = \pi d_P^3 n_P \bar G \alpha dt$$&#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10;$$n_P = \frac{6}{\pi d_P^3} \frac{C_P}{\rho_P}$$&#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73.791"/>
  <p:tag name="LATEXADDIN" val="\documentclass{article}&#10;\usepackage{amsmath}&#10;\pagestyle{empty}&#10;\begin{document}&#10;&#10;&#10;$$\int \limits_{n_{P_0}}^{n_P} n_P^{- \frac{5}{3}} dn_P  = - k \pi d_P^2 \bar G \alpha &#10;\int \limits_0^t dt $$&#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298.838"/>
  <p:tag name="LATEXADDIN" val="\documentclass{article}&#10;\usepackage{amsmath}&#10;\pagestyle{empty}&#10;\begin{document}&#10;&#10;$$n = \frac{\log(1,000,000,000)}{\log(2)}$$&#10;&#10;&#10;\end{document}"/>
  <p:tag name="IGUANATEXSIZE" val="20"/>
  <p:tag name="IGUANATEXCURSOR" val="124"/>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464.192"/>
  <p:tag name="ORIGINALWIDTH" val="1651.294"/>
  <p:tag name="LATEXADDIN" val="\documentclass{article}&#10;\usepackage{amsmath}&#10;\pagestyle{empty}&#10;\begin{document}&#10;&#10;$$\int \limits_{n_{P_0}}^{n_P} n_P^{- 2} dn_P &#10;= - \pi k d_P^3 \bar G \alpha \int \limits_0^t dt $$&#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bar Gt \alpha$$&#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223.097"/>
  <p:tag name="LATEXADDIN" val="\documentclass{article}&#10;\usepackage{amsmath}&#10;\pagestyle{empty}&#10;\begin{document}&#10;&#10;&#10;$$\frac{1}{n_P} - \frac{1}{n_{P_0}} = \pi k d_P^3 \bar Gt \alpha$$&#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9.936"/>
  <p:tag name="LATEXADDIN" val="\documentclass{article}&#10;\usepackage{amsmath}&#10;\pagestyle{empty}&#10;\begin{document}&#10;&#10;$$pC^* = p \left( \frac{n_P}{n_{P_0}} \right)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42.22"/>
  <p:tag name="LATEXADDIN" val="\documentclass{article}&#10;\usepackage{amsmath}&#10;\pagestyle{empty}&#10;\begin{document}&#10;&#10;$$pC^* = p \left( \frac{n_P}{n_{P_0}} \right) = \log \left( \pi k d_P^3 n_{P_0}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322.085"/>
  <p:tag name="LATEXADDIN" val="\documentclass{article}&#10;\usepackage{amsmath}&#10;\pagestyle{empty}&#10;\begin{document}&#10;&#10;$$\frac{3}{2} \left( \Lambda^2 - \Lambda_0^2 \right) = k \pi d_P^2 Gt \Gamma$$&#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1546.307"/>
  <p:tag name="LATEXADDIN" val="\documentclass{article}&#10;\usepackage{amsmath}&#10;\pagestyle{empty}&#10;\begin{document}&#10;&#10;$$1 = k \frac{2\pi}{3} \left( \frac{6}{\pi} \right)^\frac{2}{3} Gt \Gamma \left( \frac{C_P}{\rho_P} \right)^\frac{2}{3}$$&#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83.015"/>
  <p:tag name="LATEXADDIN" val="\documentclass{article}&#10;\usepackage{amsmath}&#10;\pagestyle{empty}&#10;\begin{document}&#10;&#10;$$pC^* = \frac{3}{2} \log \left( \frac{2}{3} 6^\frac{2}{3} \pi ^\frac{1}{3} k \phi_0^\frac{2}{3} Gt \Gamm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346.082"/>
  <p:tag name="LATEXADDIN" val="\documentclass{article}&#10;\usepackage{amsmath}&#10;\pagestyle{empty}&#10;\begin{document}&#10;&#10;&#10;$$dn_S =  - k n_T \pi d_T^2 n_T^\frac{2}{3} G \Gamma dt$$&#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1644.544"/>
  <p:tag name="LATEXADDIN" val="\documentclass{article}&#10;\usepackage{amsmath}&#10;\pagestyle{empty}&#10;\begin{document}&#10;&#10;$$\int \limits_{n_{S_{in}}}^{n_{S_{out}}} dn_S  &#10;= - k \pi d_T^2 n_T^\frac{5}{3}  G \Gamma \int \limits_0^t dt$$&#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184.4769"/>
  <p:tag name="ORIGINALWIDTH" val="1487.064"/>
  <p:tag name="LATEXADDIN" val="\documentclass{article}&#10;\usepackage{amsmath}&#10;\pagestyle{empty}&#10;\begin{document}&#10;&#10;$$n_{S_{out}} = n_{S_{in}} - k \pi d_T^2 n_T^\frac{5}{3} Gt \Gamma$$&#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64.7169"/>
  <p:tag name="ORIGINALWIDTH" val="1598.05"/>
  <p:tag name="LATEXADDIN" val="\documentclass{article}&#10;\usepackage{amsmath}&#10;\pagestyle{empty}&#10;\begin{document}&#10;&#10;$$\frac{n_{S_{out}}}{n_{S_{in}}} = 1 - \frac{n_T}{n_{S_{in}}} k \pi d_T^2 n_T^\frac{2}{3} Gt \Gamm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47.6566"/>
  <p:tag name="LATEXADDIN" val="\documentclass{article}&#10;\usepackage{amsmath}&#10;\pagestyle{empty}&#10;\begin{document}&#10;&#10;$$n_T = \frac{6}{\pi d_T^3} \frac{C_T}{\rho_T}$$&#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188.976"/>
  <p:tag name="LATEXADDIN" val="\documentclass{article}&#10;\usepackage{amsmath}&#10;\pagestyle{empty}&#10;\begin{document}&#10;&#10;$$\frac{n_{S_{out}}}{n_{S_{in}}} = 1 - \frac{n_T}{n_{S_{in}}} k \pi \left( \frac{6}{\pi} \right)^\frac{2}{3} \left( \frac{C_T}{\rho_T} \right)^\frac{2}{3} Gt \Gamma$$&#10;&#10;&#10;\end{document}"/>
  <p:tag name="IGUANATEXSIZE" val="20"/>
  <p:tag name="IGUANATEXCURSOR" val="247"/>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42.9696"/>
  <p:tag name="ORIGINALWIDTH" val="1283.839"/>
  <p:tag name="LATEXADDIN" val="\documentclass{article}&#10;\usepackage{amsmath}&#10;\pagestyle{empty}&#10;\begin{document}&#10;&#10;&#10;$$\frac{n_{P_0}}{n_P} = \pi k d_P^3 n_{P_0} G \Gamma t + 1$$&#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288.7139"/>
  <p:tag name="ORIGINALWIDTH" val="728.159"/>
  <p:tag name="LATEXADDIN" val="\documentclass{article}&#10;\usepackage{amsmath}&#10;\pagestyle{empty}&#10;\begin{document}&#10;&#10;&#10;$$n_{P_0} = \frac{6}{\pi d_P^3} \phi_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954.6306"/>
  <p:tag name="ORIGINALWIDTH" val="1987.252"/>
  <p:tag name="LATEXADDIN" val="\documentclass{article}&#10;\usepackage{amsmath}&#10;\pagestyle{empty}&#10;\begin{document}&#10;&#10;&#10;$$\begin{array}{l}&#10;\left[ \frac{\left[ {\rm{\bar G}}\left( d_{P1} + d_{P2} \right) \right]_{Max}} {V_C} \right]^n&#10;\\ \\&#10;\Delta V_{Surfac{e_{Max}}} = \left[ {\rm{\bar G}} \left( d_{P1} + d_{P2} \right) \right]_{Max}&#10;\\ \\&#10;\alpha = \frac{\Delta V_{Surfac{e_{Max}}}} {\rm{\bar G} D_c}&#10;\end{array}$$&#10;&#10;\end{document}"/>
  <p:tag name="IGUANATEXSIZE" val="20"/>
  <p:tag name="IGUANATEXCURSOR" val="302"/>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263.2171"/>
  <p:tag name="ORIGINALWIDTH" val="319.4601"/>
  <p:tag name="LATEXADDIN" val="\documentclass{article}&#10;\usepackage{amsmath}&#10;\pagestyle{empty}&#10;\begin{document}&#10;&#10;&#10;$$\frac{G_{Max}}{\rm{\bar G}}$$&#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97.1879"/>
  <p:tag name="LATEXADDIN" val="\documentclass{article}&#10;\usepackage{amsmath}&#10;\pagestyle{empty}&#10;\begin{document}&#10;&#10;$$\bf{  v_r \approx \Lambda \bar G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141.7323"/>
  <p:tag name="ORIGINALWIDTH" val="545.9318"/>
  <p:tag name="LATEXADDIN" val="\documentclass{article}&#10;\usepackage{amsmath}&#10;\pagestyle{empty}&#10;\begin{document}&#10;&#10;&#10;$$\bf{  v_r \approx d_p \bar G  }$$&#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854.518"/>
  <p:tag name="LATEXADDIN" val="\documentclass{article}&#10;\usepackage{amsmath}&#10;\pagestyle{empty}&#10;\begin{document}&#10;&#10;$$pC^* = \frac{3}{2} \log \left( \frac{2}{3} \pi k d_P^2 n_{P_0}^\frac{2}{3} \bar Gt \alpha + 1 \right)$$&#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586.802"/>
  <p:tag name="LATEXADDIN" val="\documentclass{article}&#10;\usepackage{amsmath}&#10;\pagestyle{empty}&#10;\begin{document}&#10;&#10;$$pC^* = \log \left( \pi k d_P^3 n_{P_0} \bar Gt \alpha  + 1 \right)$$&#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487.064"/>
  <p:tag name="LATEXADDIN" val="\documentclass{article}&#10;\usepackage{amsmath}&#10;\usepackage{xcolor}&#10;\pagestyle{empty}&#10;\begin{document}&#10;&#10;$$pC^\ast = \log \left( \pi k &#10;\textcolor{blue}{&#10;   \frac{d_P^3}{\Lambda_0^3} &#10;}&#10;\textcolor{red}{&#10;   \bar Gt &#10;}&#10;\textcolor{green}{&#10;   \alpha &#10;}&#10;+ 1 \right)$$&#10;&#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2}{\Lambda_0^2}&#10;}&#10;\textcolor{red}{&#10;   \bar Gt&#10;}&#10;\textcolor{green}{ &#10;   \alpha &#10;}&#10;\right)$$&#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041.62"/>
  <p:tag name="LATEXADDIN" val="\documentclass{article}&#10;\usepackage{amsmath}&#10;\usepackage{xcolor}&#10;\pagestyle{empty}&#10;\begin{document}&#10;&#10;$$pC^* = f \left( &#10;\textcolor{blue}{&#10;   \frac{d_P^3}{\Lambda_0^3} &#10;}&#10;\textcolor{red}{&#10;   \bar Gt &#10;}&#10;\textcolor{green}{&#10;   \alpha &#10;}&#10;\right)$$&#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bar Gt &#10;}&#10;\textcolor{green}{&#10;   \alpha &#10;}&#10;$$&#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red}{&#10;   \bar Gt&#10;}&#10;\textcolor{green}{ &#10;   \alpha &#10;}&#10;$$&#10;&#10;&#10;\end{document}"/>
  <p:tag name="IGUANATEXSIZE" val="20"/>
  <p:tag name="IGUANATEXCURSOR" val="199"/>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1691.039"/>
  <p:tag name="LATEXADDIN" val="\documentclass{article}&#10;\usepackage{amsmath}&#10;\usepackage{xcolor}&#10;\pagestyle{empty}&#10;\begin{document}&#10;&#10;&#10;$$pC^\ast = \frac{3}{2}\log \left( \frac{2}{3} \pi k&#10;\textcolor{blue}{&#10;   \frac{d_P^2}{\Lambda_0^2}&#10;}&#10;\textcolor{red}{&#10;   \bar Gt&#10;}&#10;\textcolor{green}{ &#10;   \alpha &#10;}&#10;+ 1 \right) $$&#10;&#10;&#10;\end{document}"/>
  <p:tag name="IGUANATEXSIZE" val="24"/>
  <p:tag name="IGUANATEXCURSOR" val="250"/>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838.3952"/>
  <p:tag name="LATEXADDIN" val="\documentclass{article}&#10;\usepackage{amsmath}&#10;\pagestyle{empty}&#10;\begin{document}&#10;&#10;&#10;$$\rlap{--} V = \rlap{--} V_0 i^\frac{3}{D_{Fractal}}$$&#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521.9348"/>
  <p:tag name="LATEXADDIN" val="\documentclass{article}&#10;\usepackage{amsmath}&#10;\pagestyle{empty}&#10;\begin{document}&#10;&#10;$$\bar{v_r} \approx \bar{d_P} \bar G$$&#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496.438"/>
  <p:tag name="LATEXADDIN" val="\documentclass{article}&#10;\usepackage{amsmath}&#10;\pagestyle{empty}&#10;\begin{document}&#10;&#10;&#10;$$v_r \approx d_p \bar G$$&#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3}{\Lambda_0^3} &#10;}&#10;\textcolor{red}{&#10;   Gt &#10;}&#10;\textcolor{green}{&#10;   \alpha &#10;}&#10;$$&#10;&#10;&#10;\end{document}"/>
  <p:tag name="IGUANATEXSIZE" val="20"/>
  <p:tag name="IGUANATEXCURSOR" val="211"/>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24.9719"/>
  <p:tag name="ORIGINALWIDTH" val="989.8762"/>
  <p:tag name="LATEXADDIN" val="\documentclass{article}&#10;\usepackage{amsmath}&#10;\pagestyle{empty}&#10;\begin{document}&#10;&#10;$$d = d_{Clay} n_{Clay}^\frac{1}{D_{Fractal}}$$&#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138.7327"/>
  <p:tag name="ORIGINALWIDTH" val="527.934"/>
  <p:tag name="LATEXADDIN" val="\documentclass{article}&#10;\usepackage{amsmath}&#10;\pagestyle{empty}&#10;\begin{document}&#10;&#10;$\varepsilon  = \nu {G_{CS}^2}$&#10;&#10;&#10;\end{document}"/>
  <p:tag name="IGUANATEXSIZE" val="30"/>
  <p:tag name="IGUANATEXCURSOR" val="108"/>
  <p:tag name="TRANSPARENCY" val="True"/>
  <p:tag name="FILENAME" val=""/>
  <p:tag name="LATEXENGINEID" val="0"/>
  <p:tag name="TEMPFOLDER" val="C:\Temp\"/>
  <p:tag name="LATEXFORMHEIGHT" val="312"/>
  <p:tag name="LATEXFORMWIDTH" val="384"/>
  <p:tag name="LATEXFORMWRAP" val="Fals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26.4716"/>
  <p:tag name="ORIGINALWIDTH" val="1155.605"/>
  <p:tag name="LATEXADDIN" val="\documentclass{article}&#10;\usepackage{amsmath}&#10;\pagestyle{empty}&#10;\begin{document}&#10;&#10;$$\rlap{--}V_{Clay}^{Floc} = n_{Clay} \frac{\pi}{6} d_{Clay}^3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26.4716"/>
  <p:tag name="ORIGINALWIDTH" val="2236.97"/>
  <p:tag name="LATEXADDIN" val="\documentclass{article}&#10;\usepackage{amsmath}&#10;\pagestyle{empty}&#10;\begin{document}&#10;&#10;$$M_{Clay}^{Floc} = \rho_{Clay} \rlap{--}V_{Clay}^{Floc} = n_{Clay}\rho_{Clay}  \frac{\pi}{6} d_{Clay}^3 $$&#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252.344"/>
  <p:tag name="LATEXADDIN" val="\documentclass{article}&#10;\usepackage{amsmath}&#10;\pagestyle{empty}&#10;\begin{document}&#10;&#10;$$\rlap{--}V_{Total}^{Floc} =  \rlap{--}V_{H_2O}^{Floc} + \rlap{--}V_{Clay}^{Floc}  $$&#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155.9805"/>
  <p:tag name="ORIGINALWIDTH" val="1085.114"/>
  <p:tag name="LATEXADDIN" val="\documentclass{article}&#10;\usepackage{amsmath}&#10;\pagestyle{empty}&#10;\begin{document}&#10;&#10;$$M_{H_2O}^{Floc} = \rho_{H_2O} \rlap{--}V_{H_2O}^{Floc}  $$&#10;&#10;&#10;\end{document}"/>
  <p:tag name="IGUANATEXSIZE" val="20"/>
  <p:tag name="IGUANATEXCURSOR" val="13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1358.83"/>
  <p:tag name="LATEXADDIN" val="\documentclass{article}&#10;\usepackage{amsmath}&#10;\pagestyle{empty}&#10;\begin{document}&#10;&#10;$$\rlap{--}V_{Total}^{Floc} = \rlap{--} \frac{\pi}{6} d_{Clay}^3 n_{Clay}^\frac{3}{D_{Fractal}} $$&#10;&#10;&#10;\end{document}"/>
  <p:tag name="IGUANATEXSIZE" val="20"/>
  <p:tag name="IGUANATEXCURSOR" val="154"/>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1364.079"/>
  <p:tag name="LATEXADDIN" val="\documentclass{article}&#10;\usepackage{amsmath}&#10;\pagestyle{empty}&#10;\begin{document}&#10;&#10;$$M_{Total}^{Floc} =  M_{H_2O}^{Floc} + M_{Clay}^{Floc}  $$&#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2560.18"/>
  <p:tag name="LATEXADDIN" val="\documentclass{article}&#10;\usepackage{amsmath}&#10;\pagestyle{empty}&#10;\begin{document}&#10;&#10;$$M_{Water}^{Floc} + M_{Clay}^{Floc} = \rho_{Water} \rlap{--}V_{Water}^{Floc} +  \rho_{Clay} \rlap{--}V_{Clay}^{Floc}  $$&#10;&#10;&#10;\end{document}"/>
  <p:tag name="IGUANATEXSIZE" val="20"/>
  <p:tag name="IGUANATEXCURSOR" val="190"/>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106.112"/>
  <p:tag name="LATEXADDIN" val="\documentclass{article}&#10;\usepackage{amsmath}&#10;\pagestyle{empty}&#10;\begin{document}&#10;&#10;$$M_{Water}^{Floc} + M_{Clay}^{Floc} = \rho_{Water} \left( \rlap{--}V_{Total}^{Floc} - \rlap{--}V_{Clay}^{Floc} \right) +  \rho_{Clay} \rlap{--}V_{Clay}^{Floc}  $$&#10;&#10;&#10;\end{document}"/>
  <p:tag name="IGUANATEXSIZE" val="20"/>
  <p:tag name="IGUANATEXCURSOR" val="18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3145.107"/>
  <p:tag name="LATEXADDIN" val="\documentclass{article}&#10;\usepackage{amsmath}&#10;\pagestyle{empty}&#10;\begin{document}&#10;&#10;$$M_{Water}^{Floc} + M_{Clay}^{Floc} = \rho_{Water}  \rlap{--}V_{Total}^{Floc}  +  \left(\rho_{Clay} - \rho_{Water}\right) \rlap{--}V_{Clay}^{Floc}  $$&#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17.9602"/>
  <p:tag name="ORIGINALWIDTH" val="822.6472"/>
  <p:tag name="LATEXADDIN" val="\documentclass{article}&#10;\usepackage{amsmath}&#10;\pagestyle{empty}&#10;\begin{document}&#10;&#10;$$\rho_{Floc} = \frac{M_{Total}^{Floc}}{\rlap{--}V_{Total}^{Floc}} $$&#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1.4211"/>
  <p:tag name="LATEXADDIN" val="\documentclass{article}&#10;\usepackage{amsmath}&#10;\pagestyle{empty}&#10;\begin{document}&#10;&#10;$$G_{CS} = \sqrt{ \frac{\varepsilon}{\nu} }$$&#10;&#10;&#10;\end{document}"/>
  <p:tag name="IGUANATEXSIZE" val="3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61.2298"/>
  <p:tag name="ORIGINALWIDTH" val="2893.138"/>
  <p:tag name="LATEXADDIN" val="\documentclass{article}&#10;\usepackage{amsmath}&#10;\pagestyle{empty}&#10;\begin{document}&#10;&#10;$$M_{H_2O}^{Floc} + M_{Clay}^{Floc} = \rho_{H_2O}  \rlap{--}V_{Total}^{Floc}  +  \left(\rho_{Clay} - \rho_{H_2O}\right) \rlap{--}V_{Clay}^{Floc}  $$&#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2350.956"/>
  <p:tag name="LATEXADDIN" val="\documentclass{article}&#10;\usepackage{amsmath}&#10;\pagestyle{empty}&#10;\begin{document}&#10;&#10;$$\rho_{Floc} = \frac{\rho_{H_2O}  \rlap{--}V_{Total}^{Floc}  +  \left(\rho_{Clay} - \rho_{H_2O}\right) \rlap{--}V_{Clay}^{Floc}}{\rlap{--}V_{Total}^{Floc}} $$&#10;&#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2027.746"/>
  <p:tag name="LATEXADDIN" val="\documentclass{article}&#10;\usepackage{amsmath}&#10;\pagestyle{empty}&#10;\begin{document}&#10;&#10;$$\rho_{Floc} - \rho_{H_2O} = \frac{\left(\rho_{Clay} - \rho_{H_2O}\right) \rlap{--}V_{Clay}^{Floc}}{\rlap{--}V_{Total}^{Floc}} $$&#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2027.746"/>
  <p:tag name="LATEXADDIN" val="\documentclass{article}&#10;\usepackage{amsmath}&#10;\pagestyle{empty}&#10;\begin{document}&#10;&#10;$$\rho_{Floc} - \rho_{H_2O} = \frac{\left(\rho_{Clay} - \rho_{H_2O}\right) \rlap{--}V_{Clay}^{Floc}}{\rlap{--}V_{Total}^{Floc}} $$&#10;&#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2042.745"/>
  <p:tag name="LATEXADDIN" val="\documentclass{article}&#10;\usepackage{amsmath}&#10;\pagestyle{empty}&#10;\begin{document}&#10;&#10;$$\rho_{Floc} - \rho_{H_2O} = \left(\rho_{Clay} - \rho_{H_2O}\right) \frac{ \rlap{--}V_{Clay}^{Floc}}{\rlap{--}V_{Total}^{Floc}} $$&#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26.4716"/>
  <p:tag name="ORIGINALWIDTH" val="1155.605"/>
  <p:tag name="LATEXADDIN" val="\documentclass{article}&#10;\usepackage{amsmath}&#10;\pagestyle{empty}&#10;\begin{document}&#10;&#10;$$\rlap{--}V_{Clay}^{Floc} = n_{Clay} \frac{\pi}{6} d_{Clay}^3  $$&#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226.4716"/>
  <p:tag name="ORIGINALWIDTH" val="860.8923"/>
  <p:tag name="LATEXADDIN" val="\documentclass{article}&#10;\usepackage{amsmath}&#10;\pagestyle{empty}&#10;\begin{document}&#10;&#10;$$\rlap{--}V_{Total}^{Floc} = \frac{\pi}{6} d_{Floc}^3  $$&#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434.9456"/>
  <p:tag name="ORIGINALWIDTH" val="1452.568"/>
  <p:tag name="LATEXADDIN" val="\documentclass{article}&#10;\usepackage{amsmath}&#10;\pagestyle{empty}&#10;\begin{document}&#10;&#10;$$\left(\frac{\rlap{--}V_{Total}^{Floc}}{\frac{\pi}{6} d_{Clay}^3}\right)^\frac{D_{Fractal}}{3} =  n_{Clay} $$&#10;&#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878.14"/>
  <p:tag name="LATEXADDIN" val="\documentclass{article}&#10;\usepackage{amsmath}&#10;\pagestyle{empty}&#10;\begin{document}&#10;&#10;$$\rho_{Floc} - \rho_{H_2O} = \left(\rho_{Clay} - \rho_{H_2O}\right) \frac{  d_{Clay}^3  \left(\frac{ d_{Floc}^3}{ d_{Clay}^3}\right)^\frac{D_{Fractal}}{3}}{ d_{Floc}^3 } $$&#10;&#10;&#10;\end{document}"/>
  <p:tag name="IGUANATEXSIZE" val="20"/>
  <p:tag name="IGUANATEXCURSOR" val="238"/>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343.4571"/>
  <p:tag name="LATEXADDIN" val="\documentclass{article}&#10;\usepackage{amsmath}&#10;\pagestyle{empty}&#10;\begin{document}&#10;&#10;&#10;$$\left[ \frac{mW}{kg} \right]$$&#10;&#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434.9456"/>
  <p:tag name="ORIGINALWIDTH" val="1376.828"/>
  <p:tag name="LATEXADDIN" val="\documentclass{article}&#10;\usepackage{amsmath}&#10;\pagestyle{empty}&#10;\begin{document}&#10;&#10;$$n_{Clay} = \left(\frac{ d_{Floc}^3}{ d_{Clay}^3}\right)^\frac{D_{Fractal}}{3} $$&#10;&#10;&#10;\end{document}"/>
  <p:tag name="IGUANATEXSIZE" val="20"/>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434.9456"/>
  <p:tag name="ORIGINALWIDTH" val="1805.024"/>
  <p:tag name="LATEXADDIN" val="\documentclass{article}&#10;\usepackage{amsmath}&#10;\pagestyle{empty}&#10;\begin{document}&#10;&#10;$$\rlap{--}V_{Clay}^{Floc} = \frac{\pi}{6} d_{Clay}^3  \left(\frac{ d_{Floc}^3}{ d_{Clay}^3}\right)^\frac{D_{Fractal}}{3} $$&#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466.4417"/>
  <p:tag name="ORIGINALWIDTH" val="2878.14"/>
  <p:tag name="LATEXADDIN" val="\documentclass{article}&#10;\usepackage{amsmath}&#10;\pagestyle{empty}&#10;\begin{document}&#10;&#10;$$\rho_{Floc} - \rho_{H_2O} = \left(\rho_{Clay} - \rho_{H_2O}\right) \frac{  d_{Clay}^3  \left(\frac{ d_{Floc}^3}{ d_{Clay}^3}\right)^\frac{D_{Fractal}}{3}}{ d_{Floc}^3 } $$&#10;&#10;&#10;\end{document}"/>
  <p:tag name="IGUANATEXSIZE" val="20"/>
  <p:tag name="IGUANATEXCURSOR" val="238"/>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60.4799"/>
  <p:tag name="ORIGINALWIDTH" val="791.1511"/>
  <p:tag name="LATEXADDIN" val="\documentclass{article}&#10;\usepackage{amsmath}&#10;\pagestyle{empty}&#10;\begin{document}&#10;&#10;$$d = d_0 i^\frac{1}{D_{Fractal}}$$&#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254.593"/>
  <p:tag name="LATEXADDIN" val="\documentclass{article}&#10;\usepackage{amsmath}&#10;\pagestyle{empty}&#10;\begin{document}&#10;&#10;$$V_t = \frac{g d^2}{18 \nu_{H_2O}}&#10;\left( \frac{d_0}{d} \right)^2&#10;\frac{ \left( \rho_{Floc} - \rho_{H_2O} \right) }{\rho_{H_2O}}&#10;\left( \frac{d}{d_0} \right)^2 &#10;\left( \frac{d}{d_0} \right)^{D_{Fractal} -3 }$$&#10;&#10;&#10;\end{document}"/>
  <p:tag name="IGUANATEXSIZE" val="20"/>
  <p:tag name="IGUANATEXCURSOR" val="29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2.193"/>
  <p:tag name="LATEXADDIN" val="\documentclass{article}&#10;\usepackage{amsmath}&#10;\pagestyle{empty}&#10;\begin{document}&#10;&#10;$$V_t = \frac{g d^2}{18 \nu_{H_2O}} &#10;\frac{ \left( \rho_{Floc_0} - \rho_{H_2O} \right) }{\rho_{H_2O}} &#10;\left( \frac{d_0}{d} \right)^{3 - D_{Fractal}}$$&#10;&#10;&#10;\end{document}"/>
  <p:tag name="IGUANATEXSIZE" val="20"/>
  <p:tag name="IGUANATEXCURSOR" val="232"/>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582.677"/>
  <p:tag name="LATEXADDIN" val="\documentclass{article}&#10;\usepackage{amsmath}&#10;\pagestyle{empty}&#10;\begin{document}&#10;&#10;$$\rho_{Floc} - \rho_{H_2O} = \left( \rho_{Floc_0} - \rho_{H_2O} \right) \left( \frac{d_0}{d} \right)^{3 - D_{Fractal}}$$&#10;&#10;&#10;\end{document}"/>
  <p:tag name="IGUANATEXSIZE" val="20"/>
  <p:tag name="IGUANATEXCURSOR" val="20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57.443"/>
  <p:tag name="LATEXADDIN" val="\documentclass{article}&#10;\usepackage{amsmath}&#10;\pagestyle{empty}&#10;\begin{document}&#10;&#10;$$V_t = \frac{g d_0^2}{18 \nu_{H_2O}}&#10;\frac{ \left( \rho_{Floc_0} - \rho_{H_2O} \right)}{\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73.866"/>
  <p:tag name="LATEXADDIN" val="\documentclass{article}&#10;\usepackage{amsmath}&#10;\pagestyle{empty}&#10;\begin{document}&#10;&#10;&#10;$$G = \sqrt \frac{C_D A_P a^3 V_{pa}^3}{2 \rlap{--} V \nu} $$&#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04.462"/>
  <p:tag name="ORIGINALWIDTH" val="1425.572"/>
  <p:tag name="LATEXADDIN" val="\documentclass{article}&#10;\usepackage{amsmath}&#10;\pagestyle{empty}&#10;\begin{document}&#10;&#10;$$V_t = \frac{g d^2}{18 \nu_{H_2O}} \frac{\rho_{Floc} - \rho_{H_2O}}{\rho_{H_2O}}$$&#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49.944"/>
  <p:tag name="LATEXADDIN" val="\documentclass{article}&#10;\usepackage{amsmath}&#10;\pagestyle{empty}&#10;\begin{document}&#10;&#10;$$V_t = \frac{g d_0^2}{18 \Phi \nu_{H_2O}}&#10;\frac{ \rho_{Floc_0} - \rho_{H_2O}}{\rho_{H_2O}}&#10;\left( \frac{d}{d_0} \right)^{D_{Fractal} - 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640.045"/>
  <p:tag name="LATEXADDIN" val="\documentclass{article}&#10;\usepackage{amsmath}&#10;\pagestyle{empty}&#10;\begin{document}&#10;&#10;$$\phi_{Floc} = \phi_{Floc_0} \left( \frac{d}{d_0} \right)^{3 - D_{Fractal}}$$&#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2160.48"/>
  <p:tag name="ORIGINALWIDTH" val="2078.74"/>
  <p:tag name="LATEXADDIN" val="\documentclass{article}&#10;\usepackage{amsmath}&#10;\pagestyle{empty}&#10;\begin{document}&#10;&#10;&#10;$$\begin{array}{l}&#10;n_{Floc} = \frac{C_{Floc}}{\rlap{--} V_{Floc} \rho_{Floc}} = \frac{\phi _{Floc}}{\rlap{--} V_{Floc}}&#10;\\ \\&#10;n_{Floc_0} = \frac{\phi_{Floc_0}}{\rlap{--} V_{Floc_0}}&#10;\\ \\&#10;n_{Floc} = \frac{\phi_{Floc}}{\rlap{--} V_{Floc}} = \frac{\phi_{Floc_0} \left( \frac{d_{Floc}}{d_0} \right)^{3 - D_{Fractal}}}{\rlap{--} V_{Floc}}&#10;\\ \\&#10; = n_{Floc_0} \frac{\rlap{--} V_{Floc_0} \left( \frac{d_{Floc}}{d_0} \right)^{3 - D_{Fractal}}}{\rlap{--} V_{Floc}}&#10; \\ \\&#10;  = n_{Floc_0} \left( \frac{d_0}{d_{Floc}} \right)^3 \left( \frac{d_{Floc}}{d_0} \right)^{3 - {D_{Fractal}}}&#10;  \\ \\&#10;  n_{Floc} = n_{Floc_0} \left( \frac{d_0}{d_{Floc}} \right)^{D_{Fractal}}&#10;  \end{array}$$&#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564.6794"/>
  <p:tag name="LATEXADDIN" val="\documentclass{article}&#10;\usepackage{amsmath}&#10;\pagestyle{empty}&#10;\begin{document}&#10;&#10;$$\rlap{--} V_P = \frac{\pi}{6} d_P^3$$&#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259.843"/>
  <p:tag name="LATEXADDIN" val="\documentclass{article}&#10;\usepackage{amsmath}&#10;\pagestyle{empty}&#10;\begin{document}&#10;&#10;$$n_P = \frac{C_P}{\rlap{--} V_P \rho_P} = \frac{6}{\pi d_P^3} \frac{C_P}{\rho_P}$$&#10;&#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965.1294"/>
  <p:tag name="LATEXADDIN" val="\documentclass{article}&#10;\usepackage{amsmath}&#10;\pagestyle{empty}&#10;\begin{document}&#10;&#10;$$\Lambda  = d_P \left( \frac{\pi }{6} \frac{\rho_P}{C_P} \right)^{\frac{1}{3}}$$&#10;&#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280.09"/>
  <p:tag name="LATEXADDIN" val="\documentclass{article}&#10;\usepackage{amsmath}&#10;\pagestyle{empty}&#10;\begin{document}&#10;&#10;$$n_P = n_{P_0} \left( \frac{d_0}{d_P} \right)^{D_{Fractal}}$$&#10;&#10;&#10;\end{document}"/>
  <p:tag name="IGUANATEXSIZE" val="20"/>
  <p:tag name="IGUANATEXCURSOR" val="143"/>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54.9681"/>
  <p:tag name="ORIGINALWIDTH" val="647.919"/>
  <p:tag name="LATEXADDIN" val="\documentclass{article}&#10;\usepackage{amsmath}&#10;\pagestyle{empty}&#10;\begin{document}&#10;&#10;$$\begin{array}{l}&#10;\lambda_v \approx \Pi_{kv} \eta_K&#10;\\&#10;\Pi_{kv} \approx 50&#10;\end{array}$$&#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493.4384"/>
  <p:tag name="LATEXADDIN" val="\documentclass{article}&#10;\usepackage{amsmath}&#10;\pagestyle{empty}&#10;\begin{document}&#10;&#10;$$C_D \approx 1.9$$&#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692.1635"/>
  <p:tag name="LATEXADDIN" val="\documentclass{article}&#10;\usepackage{amsmath}&#10;\pagestyle{empty}&#10;\begin{document}&#10;&#10;$$d_{Clay} = 4\mu m$$&#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60.4424"/>
  <p:tag name="LATEXADDIN" val="\documentclass{article}&#10;\usepackage{amsmath}&#10;\pagestyle{empty}&#10;\begin{document}&#10;&#10;&#10;$$\bar{v_r} \approx \bar{\Lambda} \bar G$$&#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956.1305"/>
  <p:tag name="LATEXADDIN" val="\documentclass{article}&#10;\usepackage{amsmath}&#10;\pagestyle{empty}&#10;\begin{document}&#10;&#10;$$\rlap{--} V_{\rm{Cleared}} \propto \pi d_P^2 v_r 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459.6925"/>
  <p:tag name="LATEXADDIN" val="\documentclass{article}&#10;\usepackage{amsmath}&#10;\pagestyle{empty}&#10;\begin{document}&#10;&#10;$$v_r \approx \Lambda \bar G$$&#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380.9524"/>
  <p:tag name="LATEXADDIN" val="\documentclass{article}&#10;\usepackage{amsmath}&#10;\usepackage{xcolor}&#10;\pagestyle{empty}&#10;\begin{document}&#10;&#10;$$&#10;\textcolor{blue}{&#10;   \frac{d_P^2}{\Lambda_0^2}&#10;}&#10;\textcolor{green}{&#10;   \bar Gt&#10;}&#10;\textcolor{red}{ &#10;   \alpha &#10;}&#10;$$&#10;&#10;&#10;\end{document}"/>
  <p:tag name="IGUANATEXSIZE" val="20"/>
  <p:tag name="IGUANATEXCURSOR" val="215"/>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338.9576"/>
  <p:tag name="ORIGINALWIDTH" val="961.3798"/>
  <p:tag name="LATEXADDIN" val="\documentclass{article}&#10;\usepackage{amsmath}&#10;\pagestyle{empty}&#10;\begin{document}&#10;&#10;$$Gt = \frac{3}{2} \frac{\left( \Lambda^2 - \Lambda_0^2 \right)}{k \pi d_{Clay}^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72.216"/>
  <p:tag name="ORIGINALWIDTH" val="284.2145"/>
  <p:tag name="LATEXADDIN" val="\documentclass{article}&#10;\usepackage{amsmath}&#10;\pagestyle{empty}&#10;\begin{document}&#10;&#10;$$\left( \frac{\varepsilon}{\nu} \right)^\frac{1}{2}$$&#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1175.853"/>
  <p:tag name="LATEXADDIN" val="\documentclass{article}&#10;\usepackage{amsmath}&#10;\pagestyle{empty}&#10;\begin{document}&#10;&#10;&#10;$$\varepsilon_{Max} \cong \Pi_{Plate}\frac{ \left(  V \right)^3}{W_{Plate}}$$&#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735.283"/>
  <p:tag name="LATEXADDIN" val="\documentclass{article}&#10;\usepackage{amsmath}&#10;\pagestyle{empty}&#10;\begin{document}&#10;&#10;&#10;$$- \frac{3}{2} \left( n_P^{- \frac{2}{3}} - n_{P_0}^{ - \frac{2}{3}} \right) =  - k \pi d_P^2 Gt \alpha$$&#10;&#10;\end{document}"/>
  <p:tag name="IGUANATEXSIZE" val="20"/>
  <p:tag name="IGUANATEXCURSOR" val="177"/>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52.7184"/>
  <p:tag name="ORIGINALWIDTH" val="1523.809"/>
  <p:tag name="LATEXADDIN" val="\documentclass{article}&#10;\usepackage{amsmath}&#10;\pagestyle{empty}&#10;\begin{document}&#10;&#10;$$- \frac{3}{2} \left( \Lambda^2 - \Lambda_0^2 \right) = - k \pi d_P^2 Gt \alpha$$&#10;&#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407.949"/>
  <p:tag name="LATEXADDIN" val="\documentclass{article}&#10;\usepackage{amsmath}&#10;\pagestyle{empty}&#10;\begin{document}&#10;&#10;$$\Lambda  \gg \Lambda_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1336.333"/>
  <p:tag name="ORIGINALWIDTH" val="1186.352"/>
  <p:tag name="LATEXADDIN" val="\documentclass{article}&#10;\usepackage{amsmath}&#10;\pagestyle{empty}&#10;\begin{document}&#10;&#10;$$\begin{array}{l}&#10;Gt_{v_r \approx d_P G} &#10;= \frac{\Lambda^3 - \Lambda_0^3}{k \pi d_P^3 \Gamma}&#10;\\ \\&#10;Gt_{v_r \approx \Lambda G} &#10;= \frac{3}{2} \frac{\left( \Lambda^2 - \Lambda_0^2 \right)}{k \pi d_P^2 \Gamma}&#10;\\ \\&#10;\frac{Gt_{v_r \approx d_P G}}{Gt_{v_r \approx \Lambda G}} &#10;= \frac{2}{3d_P} \frac{\Lambda^3 - \Lambda_0^3}{\Lambda^2 - \Lambda_0^2}&#10;\\ \\&#10;\frac{Gt_{v_r \approx d_P G}}{Gt_{v_r \approx \Lambda G}} &#10;= \frac{2}{3d_P} \frac{\Lambda^3 - \Lambda_0^3}{\Lambda ^2 - \Lambda_0^2}&#10;\end{array}$$&#10;&#10;&#10;\end{document}"/>
  <p:tag name="IGUANATEXSIZE" val="20"/>
  <p:tag name="IGUANATEXCURSOR" val="58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961.3798"/>
  <p:tag name="LATEXADDIN" val="\documentclass{article}&#10;\usepackage{amsmath}&#10;\pagestyle{empty}&#10;\begin{document}&#10;&#10;&#10;$$Gt = \frac{3}{2} \frac{\left( \Lambda^2 - \Lambda_0^2 \right)}{k \pi d_P^2 \alpha}$$&#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906.6367"/>
  <p:tag name="LATEXADDIN" val="\documentclass{article}&#10;\usepackage{amsmath}&#10;\pagestyle{empty}&#10;\begin{document}&#10;&#10;$$\Lambda^2 = \frac{2}{3} \pi k Gt d_P^2 \alpha$$&#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336.7079"/>
  <p:tag name="ORIGINALWIDTH" val="422.1972"/>
  <p:tag name="LATEXADDIN" val="\documentclass{article}&#10;\usepackage{amsmath}&#10;\pagestyle{empty}&#10;\begin{document}&#10;&#10;$$\Lambda  = \frac{1}{n_P^\frac{1}{3}}$$&#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3.2133"/>
  <p:tag name="ORIGINALWIDTH" val="1175.853"/>
  <p:tag name="LATEXADDIN" val="\documentclass{article}&#10;\usepackage{amsmath}&#10;\pagestyle{empty}&#10;\begin{document}&#10;&#10;$$\varepsilon _{Max} = \Pi_{Plate}\frac{\bar v^3}{W_{Plate}}$$&#10;&#10;&#10;\end{document}"/>
  <p:tag name="IGUANATEXSIZE" val="20"/>
  <p:tag name="IGUANATEXCURSOR" val="82"/>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761.9047"/>
  <p:tag name="LATEXADDIN" val="\documentclass{article}&#10;\usepackage{amsmath}&#10;\pagestyle{empty}&#10;\begin{document}&#10;&#10;$$n_P = \frac{6}{\pi d_P^3} \frac{C_P}{\rho_P}$$&#10;&#10;&#10;\end{document}"/>
  <p:tag name="IGUANATEXSIZE" val="20"/>
  <p:tag name="IGUANATEXCURSOR" val="129"/>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377.2028"/>
  <p:tag name="ORIGINALWIDTH" val="986.8766"/>
  <p:tag name="LATEXADDIN" val="\documentclass{article}&#10;\usepackage{amsmath}&#10;\pagestyle{empty}&#10;\begin{document}&#10;&#10;$$C_P = \frac{ \left( {\frac{\pi}{6}{\rho_P}} \right)}{\left( \frac{2}{3} \pi k Gt \alpha \right)^\frac{3}{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944.132"/>
  <p:tag name="LATEXADDIN" val="\documentclass{article}&#10;\usepackage{amsmath}&#10;\pagestyle{empty}&#10;\begin{document}&#10;&#10;$$\Lambda = \left( \frac{\pi d_P^3}{6} \frac{\rho_P}{C_P} \right)^\frac{1}{3}$$&#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519.6851"/>
  <p:tag name="LATEXADDIN" val="\documentclass{article}&#10;\usepackage{amsmath}&#10;\pagestyle{empty}&#10;\begin{document}&#10;&#10;$$\Gamma_{CoagClay}$$&#10;&#10;\end{document}"/>
  <p:tag name="IGUANATEXSIZE" val="24"/>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465.6918"/>
  <p:tag name="LATEXADDIN" val="\documentclass{article}&#10;\usepackage{amsmath}&#10;\pagestyle{empty}&#10;\begin{document}&#10;&#10;$$\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726.6591"/>
  <p:tag name="LATEXADDIN" val="\documentclass{article}&#10;\usepackage{amsmath}&#10;\pagestyle{empty}&#10;\begin{document}&#10;&#10;$$1-\Gamma_{CoagClay}$$&#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1328.834"/>
  <p:tag name="LATEXADDIN" val="\documentclass{article}&#10;\usepackage{amsmath}&#10;\pagestyle{empty}&#10;\begin{document}&#10;&#10;$$\Gamma_{CoagClay}\left ( 1-\Gamma_{HACoag} \right )$$&#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122.2347"/>
  <p:tag name="ORIGINALWIDTH" val="998.8751"/>
  <p:tag name="LATEXADDIN" val="\documentclass{article}&#10;\usepackage{amsmath}&#10;\pagestyle{empty}&#10;\begin{document}&#10;&#10;$$\Gamma_{CoagClay}\Gamma_{HACoag}$$&#10;&#10;\end{document}"/>
  <p:tag name="IGUANATEXSIZE" val="24"/>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044.619"/>
  <p:tag name="LATEXADDIN" val="\documentclass{article}&#10;\usepackage{amsmath}&#10;\pagestyle{empty}&#10;\begin{document}&#10;&#10;$$\alpha_{ClayCoag} =2\left(1-\Gamma_{CoagClay} \right)\left [\Gamma_{CoagClay}\left ( 1-\Gamma_{HACoag} \right )  \right ]$$&#10;&#10;\end{document}"/>
  <p:tag name="IGUANATEXSIZE" val="20"/>
  <p:tag name="IGUANATEXCURSOR" val="207"/>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157.4803"/>
  <p:tag name="ORIGINALWIDTH" val="2170.229"/>
  <p:tag name="LATEXADDIN" val="\documentclass{article}&#10;\usepackage{amsmath}&#10;\pagestyle{empty}&#10;\begin{document}&#10;&#10;$$\alpha_{CoagCoag} =\left [\Gamma_{CoagClay}\left (1-\Gamma_{HACoag}\right )\right ]^{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63.967"/>
  <p:tag name="ORIGINALWIDTH" val="1272.591"/>
  <p:tag name="LATEXADDIN" val="\documentclass{article}&#10;\usepackage{amsmath}&#10;\pagestyle{empty}&#10;\begin{document}&#10;&#10;&#10;$$\Pi_{Plate} = \frac{ \left( \varepsilon_{Max} W_{Plate} \right)}{\bar v^3}$$&#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163.104"/>
  <p:tag name="LATEXADDIN" val="\documentclass{article}&#10;\usepackage{amsmath}&#10;\pagestyle{empty}&#10;\begin{document}&#10;&#10;$$\alpha_{CoagHA} =2\left [\Gamma_{CoagClay}\left (1-\Gamma_{HACoag}\right )\right ]\Gamma_{CoagClay}\Gamma_{HACoa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109.4863"/>
  <p:tag name="ORIGINALWIDTH" val="2102.737"/>
  <p:tag name="LATEXADDIN" val="\documentclass{article}&#10;\usepackage{amsmath}&#10;\pagestyle{empty}&#10;\begin{document}&#10;&#10;$$\alpha = \alpha_{ClayCoag}+\alpha_{CoagCoag}+\alpha_{CoagHA}$$&#10;&#10;&#10;\end{document}"/>
  <p:tag name="IGUANATEXSIZE" val="24"/>
  <p:tag name="IGUANATEXCURSOR" val="145"/>
  <p:tag name="TRANSPARENCY" val="Fals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459.6925"/>
  <p:tag name="LATEXADDIN" val="\documentclass{article}&#10;\usepackage{amsmath}&#10;\pagestyle{empty}&#10;\begin{document}&#10;&#10;$$v_r \approx \Lambda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1556.805"/>
  <p:tag name="ORIGINALWIDTH" val="1023.622"/>
  <p:tag name="LATEXADDIN" val="\documentclass{article}&#10;\usepackage{amsmath}&#10;\pagestyle{empty}&#10;\begin{document}&#10;&#10;$$\begin{array}{l}&#10;G = \frac{du}{dy}&#10;\\ \\&#10;\int \limits_0^\Lambda  {Gdy}  = \int \limits_0^{v_r} {du} &#10;\\ \\&#10;\Lambda G = v_r&#10;\\ \\&#10;L_{Deformation} = v_rt&#10;\\ \\&#10;Gt = \frac{L_{Deformation}}{\Lambda}&#10;\end{array}$$&#10;&#10;&#10;\end{document}"/>
  <p:tag name="IGUANATEXSIZE" val="20"/>
  <p:tag name="IGUANATEXCURSOR" val="292"/>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704.9119"/>
  <p:tag name="LATEXADDIN" val="\documentclass{article}&#10;\usepackage{amsmath}&#10;\pagestyle{empty}&#10;\begin{document}&#10;&#10;$$\frac{L_{Deformation}}{S_{Floc}}$$&#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309.7113"/>
  <p:tag name="ORIGINALWIDTH" val="782.9021"/>
  <p:tag name="LATEXADDIN" val="\documentclass{article}&#10;\usepackage{amsmath}&#10;\pagestyle{empty}&#10;\begin{document}&#10;&#10;$$ Gt \approx \frac{3}{2} \frac{\Lambda^2}{k \pi d_P^2 \alpha}$$&#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842.52"/>
  <p:tag name="LATEXADDIN" val="\documentclass{article}&#10;\usepackage{amsmath}&#10;\usepackage{xcolor}&#10;\pagestyle{empty}&#10;\begin{document}&#10;&#10;&#10;$$pC^\ast = \frac{3}{2}\log \left( \frac{2}{3} \pi k&#10;\textcolor{blue}{&#10;   \frac{d_{Clay}^2}{\Lambda_0^2}&#10;}&#10;\textcolor{green}{&#10;   Gt&#10;}&#10;\textcolor{red}{ &#10;   \alpha &#10;}&#10;+ 1 \right) $$&#10;&#10;&#10;\end{document}"/>
  <p:tag name="IGUANATEXSIZE" val="24"/>
  <p:tag name="IGUANATEXCURSOR" val="231"/>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662.9172"/>
  <p:tag name="LATEXADDIN" val="\documentclass{article}&#10;\usepackage{amsmath}&#10;\pagestyle{empty}&#10;\begin{document}&#10;&#10;$$\frac{\Lambda}{d_{Floc} G} + \frac{dt}{2}$$&#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278.2152"/>
  <p:tag name="ORIGINALWIDTH" val="371.2036"/>
  <p:tag name="LATEXADDIN" val="\documentclass{article}&#10;\usepackage{amsmath}&#10;\pagestyle{empty}&#10;\begin{document}&#10;&#10;$$\frac{\Lambda}{d_{Floc} G}$$&#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239576</TotalTime>
  <Words>4215</Words>
  <Application>Microsoft Office PowerPoint</Application>
  <PresentationFormat>Widescreen</PresentationFormat>
  <Paragraphs>495</Paragraphs>
  <Slides>76</Slides>
  <Notes>37</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85" baseType="lpstr">
      <vt:lpstr>Arial</vt:lpstr>
      <vt:lpstr>Cambria Math</vt:lpstr>
      <vt:lpstr>Candara</vt:lpstr>
      <vt:lpstr>Helvetica</vt:lpstr>
      <vt:lpstr>Symbol</vt:lpstr>
      <vt:lpstr>Times New Roman</vt:lpstr>
      <vt:lpstr>Wingdings</vt:lpstr>
      <vt:lpstr>SWOT 2021</vt:lpstr>
      <vt:lpstr>Equation</vt:lpstr>
      <vt:lpstr>Flocculation Model</vt:lpstr>
      <vt:lpstr>PowerPoint Presentation</vt:lpstr>
      <vt:lpstr>Overview</vt:lpstr>
      <vt:lpstr>What is Flocculation?</vt:lpstr>
      <vt:lpstr>The Challenge of Flocculation</vt:lpstr>
      <vt:lpstr>Ten State Standards</vt:lpstr>
      <vt:lpstr>Mechanical Flocculation</vt:lpstr>
      <vt:lpstr>Recommended G and Gq values:  Turbidity or Color Removal (Mechanical flocculators) </vt:lpstr>
      <vt:lpstr>Mechanical Design: mixing with paddles</vt:lpstr>
      <vt:lpstr>Mechanical Flocculators and Energy Dissipation Rate</vt:lpstr>
      <vt:lpstr>Computational Fluid Dynamics Analysis</vt:lpstr>
      <vt:lpstr>What is ε_Max for mechanical flocculators?</vt:lpstr>
      <vt:lpstr>Uniformity of mixing requires </vt:lpstr>
      <vt:lpstr>Mechanical Flocculators Summary</vt:lpstr>
      <vt:lpstr>Hydraulic Flocculators</vt:lpstr>
      <vt:lpstr>Flocculator Geometry</vt:lpstr>
      <vt:lpstr>Why aren’t hydraulic flocculators used more often?</vt:lpstr>
      <vt:lpstr>Schulz and Okun (Hydraulic flocculators)</vt:lpstr>
      <vt:lpstr>AguaClara flocculator design continues to evolve rapidly</vt:lpstr>
      <vt:lpstr>Edge of Knowledge Alert</vt:lpstr>
      <vt:lpstr>Fractal Flocculation Theory</vt:lpstr>
      <vt:lpstr>Primary particle does not attach to a large floc in uniform shear* (edge of knowledge alert)</vt:lpstr>
      <vt:lpstr>Similar size flocs can collide and attach* (edge of knowledge alert)</vt:lpstr>
      <vt:lpstr>Wait! How do the coagulant nanoparticles get to the clay?</vt:lpstr>
      <vt:lpstr>Flocculation models based on geometry and stickiness of nanoparticles can predict performance</vt:lpstr>
      <vt:lpstr>Human hair is 50 mm in diameter</vt:lpstr>
      <vt:lpstr>Sizes of a few particles</vt:lpstr>
      <vt:lpstr>How much coagulant should we add?</vt:lpstr>
      <vt:lpstr>How do the flocs grow?</vt:lpstr>
      <vt:lpstr>The size changes produced by flocculation are dramatic</vt:lpstr>
      <vt:lpstr>It requires many sequential doubling collisions to make a big floc</vt:lpstr>
      <vt:lpstr>Fractals capture the idea that volume isn’t conserved</vt:lpstr>
      <vt:lpstr>Fractal Geometry</vt:lpstr>
      <vt:lpstr>Clay + Coagulant nanoparticle density (clay dominates)</vt:lpstr>
      <vt:lpstr>Clay + Coagulant nanoparticle density (clay dominates)</vt:lpstr>
      <vt:lpstr>Clay + Coagulant nanoparticle density (clay dominates)</vt:lpstr>
      <vt:lpstr>Clay + Coagulant nanoparticle density (clay dominates)</vt:lpstr>
      <vt:lpstr>What happens as coagulant dose increases?</vt:lpstr>
      <vt:lpstr>Floc Density Hypotheses (fluffy flocs)</vt:lpstr>
      <vt:lpstr>PowerPoint Presentation</vt:lpstr>
      <vt:lpstr>Buoyant Density of Flocs </vt:lpstr>
      <vt:lpstr>Fractal Terminal Velocity Equations</vt:lpstr>
      <vt:lpstr>Floc Terminal Velocity</vt:lpstr>
      <vt:lpstr>Collision Model of the Flocculation Process</vt:lpstr>
      <vt:lpstr>Average distance between particles is the cube root of the volume occupied (L)</vt:lpstr>
      <vt:lpstr>Particle collisions in flocculators (and rapid mix units!) are dominated by viscous shear</vt:lpstr>
      <vt:lpstr>PowerPoint Presentation</vt:lpstr>
      <vt:lpstr>Coiled Tube Flocculation Residual Turbidity Analyzer</vt:lpstr>
      <vt:lpstr>Separation Distance Scaling</vt:lpstr>
      <vt:lpstr>Floc model for viscous dominated collisions</vt:lpstr>
      <vt:lpstr>Model predictions?</vt:lpstr>
      <vt:lpstr>Primary particle concentration</vt:lpstr>
      <vt:lpstr>Surface Water often has Natural Organic Matter (NOM)</vt:lpstr>
      <vt:lpstr>PowerPoint Presentation</vt:lpstr>
      <vt:lpstr>Calculating attachment efficiency</vt:lpstr>
      <vt:lpstr>There are 3 possible initial points of contact that can lead to attachment </vt:lpstr>
      <vt:lpstr>Dissolved organic matter changes flocculation</vt:lpstr>
      <vt:lpstr>Settled water turbidity can be predicted!</vt:lpstr>
      <vt:lpstr>The flocculation model is far from complete </vt:lpstr>
      <vt:lpstr>4 major assumptions of the AguaClara Hydraulic Flocculation Model</vt:lpstr>
      <vt:lpstr>What does Gt mean?</vt:lpstr>
      <vt:lpstr>Fractal Flocculation Conclusions</vt:lpstr>
      <vt:lpstr>Review</vt:lpstr>
      <vt:lpstr>Model assumption differences are about the relative velocities</vt:lpstr>
      <vt:lpstr>Proposed (L) Long Range Transport Hypothesis*</vt:lpstr>
      <vt:lpstr>How much water is cleared (filtered) from a floc’s perspective?</vt:lpstr>
      <vt:lpstr>Use dimensional analysis to get a relative velocity</vt:lpstr>
      <vt:lpstr>Collision rates for the two assumptions</vt:lpstr>
      <vt:lpstr>Collision Rate and Particle Removal</vt:lpstr>
      <vt:lpstr>Integrate</vt:lpstr>
      <vt:lpstr>pC*: A dimensionless measure of removal efficiency</vt:lpstr>
      <vt:lpstr>We can test the collision models with laboratory data</vt:lpstr>
      <vt:lpstr>Comparison of classic and hypothesized collision models</vt:lpstr>
      <vt:lpstr>Classic Models: Relative velocity scales with diameter</vt:lpstr>
      <vt:lpstr>Diameter Scaling</vt:lpstr>
      <vt:lpstr>Relative velocities appear to scale with average separation distance</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Floculacion</dc:title>
  <dc:creator>Monroe Weber-Shirk</dc:creator>
  <cp:lastModifiedBy>Monroe Weber-Shirk</cp:lastModifiedBy>
  <cp:revision>6825</cp:revision>
  <dcterms:created xsi:type="dcterms:W3CDTF">2009-05-27T15:44:15Z</dcterms:created>
  <dcterms:modified xsi:type="dcterms:W3CDTF">2020-10-24T13:48:13Z</dcterms:modified>
</cp:coreProperties>
</file>